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8"/>
  </p:notesMasterIdLst>
  <p:sldIdLst>
    <p:sldId id="256" r:id="rId2"/>
    <p:sldId id="264" r:id="rId3"/>
    <p:sldId id="286" r:id="rId4"/>
    <p:sldId id="278" r:id="rId5"/>
    <p:sldId id="261" r:id="rId6"/>
    <p:sldId id="258" r:id="rId7"/>
    <p:sldId id="285" r:id="rId8"/>
    <p:sldId id="259" r:id="rId9"/>
    <p:sldId id="263" r:id="rId10"/>
    <p:sldId id="271" r:id="rId11"/>
    <p:sldId id="283" r:id="rId12"/>
    <p:sldId id="280" r:id="rId13"/>
    <p:sldId id="262" r:id="rId14"/>
    <p:sldId id="270" r:id="rId15"/>
    <p:sldId id="282" r:id="rId16"/>
    <p:sldId id="266" r:id="rId17"/>
    <p:sldId id="269" r:id="rId18"/>
    <p:sldId id="268" r:id="rId19"/>
    <p:sldId id="275" r:id="rId20"/>
    <p:sldId id="273" r:id="rId21"/>
    <p:sldId id="279" r:id="rId22"/>
    <p:sldId id="284" r:id="rId23"/>
    <p:sldId id="288" r:id="rId24"/>
    <p:sldId id="287" r:id="rId25"/>
    <p:sldId id="274" r:id="rId26"/>
    <p:sldId id="267" r:id="rId27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A2CC3A5C-98D1-46EF-BD01-9728F662C005}">
          <p14:sldIdLst>
            <p14:sldId id="256"/>
            <p14:sldId id="264"/>
          </p14:sldIdLst>
        </p14:section>
        <p14:section name="Goal of the project" id="{01AC77BF-20D1-4B96-9945-DC44A62E31C1}">
          <p14:sldIdLst>
            <p14:sldId id="286"/>
            <p14:sldId id="278"/>
            <p14:sldId id="261"/>
            <p14:sldId id="258"/>
            <p14:sldId id="285"/>
          </p14:sldIdLst>
        </p14:section>
        <p14:section name="Solvability" id="{E5BBF2ED-CD7A-421C-8EBE-0EEEDC92AB37}">
          <p14:sldIdLst>
            <p14:sldId id="259"/>
          </p14:sldIdLst>
        </p14:section>
        <p14:section name="Manual build of battery" id="{A5449FEE-99A9-4FB3-9E4E-1E4BA7146696}">
          <p14:sldIdLst>
            <p14:sldId id="263"/>
            <p14:sldId id="271"/>
            <p14:sldId id="283"/>
            <p14:sldId id="280"/>
          </p14:sldIdLst>
        </p14:section>
        <p14:section name="Contact angle measurements" id="{2D85D663-E67C-49D8-B5D9-5177EBDDF8F7}">
          <p14:sldIdLst>
            <p14:sldId id="262"/>
            <p14:sldId id="270"/>
            <p14:sldId id="282"/>
          </p14:sldIdLst>
        </p14:section>
        <p14:section name="Self stratification process" id="{E77F6976-2E61-4064-AA17-24C1CA7BFB80}">
          <p14:sldIdLst>
            <p14:sldId id="266"/>
          </p14:sldIdLst>
        </p14:section>
        <p14:section name="Surface energy based model" id="{A260EA27-AEE2-4DB8-B521-FF39C43F309A}">
          <p14:sldIdLst>
            <p14:sldId id="269"/>
            <p14:sldId id="268"/>
            <p14:sldId id="275"/>
          </p14:sldIdLst>
        </p14:section>
        <p14:section name="Two layer stratification" id="{7A77170F-F4A1-4606-81FC-41D8774A915A}">
          <p14:sldIdLst>
            <p14:sldId id="273"/>
            <p14:sldId id="279"/>
            <p14:sldId id="284"/>
            <p14:sldId id="288"/>
            <p14:sldId id="287"/>
          </p14:sldIdLst>
        </p14:section>
        <p14:section name="Three layer stratification" id="{0D67A1BF-F98B-412B-83F8-6F48F2C6C898}">
          <p14:sldIdLst>
            <p14:sldId id="274"/>
            <p14:sldId id="26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A4D7"/>
    <a:srgbClr val="65A3D7"/>
    <a:srgbClr val="0065BD"/>
    <a:srgbClr val="66A4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137EA6-70A7-4C7C-AB94-EAC623B40705}" type="datetimeFigureOut">
              <a:rPr lang="de-DE" smtClean="0"/>
              <a:t>20.07.2021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70C193-B206-4747-8D4E-B2BE14A32E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78409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04F6EBD-AF8F-420A-8963-E1C88476A5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915AD06-D107-4CF7-8C54-09E2C4CDEC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44C00EE-5880-4933-9D88-A0B4D76098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13D29-6164-438C-8148-10A4200FF74C}" type="datetime1">
              <a:rPr lang="de-DE" smtClean="0"/>
              <a:t>20.07.2021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C5EAC45-AC10-4A26-B8A5-6267FA8D92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Exploring the Feasibility to make a Paint Battery</a:t>
            </a:r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63032CC-A359-4373-A035-41099A807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7A93C-3DF4-4314-977F-F922970944C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233453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949D87-164E-4354-AC14-203CF3FEBF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82E7B420-D8AF-4986-A076-CA86E0A381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C012ED1-A90F-4A6A-B61A-06AE1080F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CD5B0-BA73-4D1E-B6BE-BD1D2DF3A00E}" type="datetime1">
              <a:rPr lang="de-DE" smtClean="0"/>
              <a:t>20.07.2021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18E852C-51A5-40C4-BB5C-A2D1A23E19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Exploring the Feasibility to make a Paint Battery</a:t>
            </a:r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BC1D07E-946D-46A3-A5CD-6C5B00203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7A93C-3DF4-4314-977F-F922970944C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587989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9EDAFBB8-F6EE-4C24-B4D6-3173DDF391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23935D8B-619D-4A9D-BA86-4AB3EB1618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20E43DE-B207-4532-BBE1-9DC7D346B3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FAD88-8CA5-442E-A11F-6D87D2A2097C}" type="datetime1">
              <a:rPr lang="de-DE" smtClean="0"/>
              <a:t>20.07.2021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97F6D56-2B45-4033-B380-8FA5819F7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Exploring the Feasibility to make a Paint Battery</a:t>
            </a:r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3E404A4-0368-4ECA-AB7D-EF91B959D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7A93C-3DF4-4314-977F-F922970944C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19843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C6D387A-7FEA-4260-91CB-C65CFFCDEF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18775CC-0D6D-450D-A7A7-5C8417893B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0B4CFF6-527A-4103-823B-FA2483E37F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745633-C100-4C72-A4B1-9D515D20E38C}" type="datetime1">
              <a:rPr lang="de-DE" smtClean="0"/>
              <a:t>20.07.2021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A811FEA-08EC-4B6B-80C6-893AB1E9FA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Exploring the Feasibility to make a Paint Battery</a:t>
            </a:r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D363756-82E4-4D73-8058-DC698FC41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7A93C-3DF4-4314-977F-F922970944C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936230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E35471E-4411-40DC-B2B0-A4A047FCA4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DA93394-383A-4BCD-934B-5DF3FE3E32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FA4239B-17EE-4CA4-8B2F-514C39ECB8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86EA5-B018-4793-891A-58E499E84AD9}" type="datetime1">
              <a:rPr lang="de-DE" smtClean="0"/>
              <a:t>20.07.2021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FF96A64-06AB-4AC2-8743-82C17BE941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Exploring the Feasibility to make a Paint Battery</a:t>
            </a:r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8A219CC-A3AF-4223-B3B7-A42C577D74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7A93C-3DF4-4314-977F-F922970944C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176597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0643BB-DC4E-4455-AC2C-BA51170F7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934A661-0655-46C7-A714-CBF7021DEE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757F854-B28C-4AB9-99D8-8E1DE3E8D9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6715E31-1394-4045-A81C-7877AFE8E8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5D5D-6EC4-4EF5-9800-A69E13FE3909}" type="datetime1">
              <a:rPr lang="de-DE" smtClean="0"/>
              <a:t>20.07.2021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A2F5B52-C6AB-4145-AF08-69E73FD1CF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Exploring the Feasibility to make a Paint Battery</a:t>
            </a:r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2CB48BC-C2D3-4816-AD6E-BF05CACE2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7A93C-3DF4-4314-977F-F922970944C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057089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F60E402-BC9A-47D1-87AD-631539DFBA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C67A19F-2287-4EA9-A929-C81F9F5641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D5ACCD0B-51F6-4B69-ABEF-9143409FF2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FA74435-A806-4150-93B1-F6A5AB5995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1FC17BCC-60F8-4801-BB25-2567309EE57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42F6FC1A-5B65-40D3-9098-074564AAB4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D1023-6E94-4FDD-9034-317FF5477060}" type="datetime1">
              <a:rPr lang="de-DE" smtClean="0"/>
              <a:t>20.07.2021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23C8C1CF-DA1B-41CE-8A4B-376A29D09D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Exploring the Feasibility to make a Paint Battery</a:t>
            </a:r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007ECDD3-78A9-43E6-AEAE-6465CB4CA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7A93C-3DF4-4314-977F-F922970944C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814916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D6F41D-27A2-46D2-9F8C-10F070B2E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8261BC6-DCAA-425A-97D4-F223BE9921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3BCAD-489B-4FE6-A82D-4028AEFE5AC9}" type="datetime1">
              <a:rPr lang="de-DE" smtClean="0"/>
              <a:t>20.07.2021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B6D5406-F771-460B-AC11-DCEFA09B89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Exploring the Feasibility to make a Paint Battery</a:t>
            </a:r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88521BE-BE4B-4D4E-9FDD-F7F024236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7A93C-3DF4-4314-977F-F922970944C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67168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7C8CB118-EEE8-4A1F-BF54-7BBDF4D525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FD68B4-E1DC-423B-AAAF-F1179410A3A9}" type="datetime1">
              <a:rPr lang="de-DE" smtClean="0"/>
              <a:t>20.07.2021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E9E676B-CDDE-407D-8D0B-2ED56DFCAF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Exploring the Feasibility to make a Paint Battery</a:t>
            </a:r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24E9773-C637-41D9-8B34-781DCB719F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7A93C-3DF4-4314-977F-F922970944C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556403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23EBB1-E45B-4509-BDC2-E174E101F3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4B3E518-7936-498E-B2E3-A3C7038EC7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3C45240-10B8-47EE-8DF3-8BC19D1AA9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013EABE-2F4A-481C-8138-A1E858F88B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B834F-ADB9-4BAA-8C39-1DF396F4AE09}" type="datetime1">
              <a:rPr lang="de-DE" smtClean="0"/>
              <a:t>20.07.2021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0E3C632-CF56-4AD1-8496-1749B62B46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Exploring the Feasibility to make a Paint Battery</a:t>
            </a:r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FE9859F-37DA-4D36-B062-405FDE7AF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7A93C-3DF4-4314-977F-F922970944C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886444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80A3EC-E944-41AD-A5D5-03BBB93C1C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FF346A11-3175-4519-B3DE-859C7470B63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6DB2347-8B75-44A9-B8C8-2FF6B9674D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3D6774C-DAF7-4D8C-AFE1-0E9913214C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570C9B-1FD9-4855-A48E-24F16CD52679}" type="datetime1">
              <a:rPr lang="de-DE" smtClean="0"/>
              <a:t>20.07.2021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E12A1C2-DEA8-4420-BE2D-4E214936DA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Exploring the Feasibility to make a Paint Battery</a:t>
            </a:r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C63A661-D72F-4543-8DDD-F7886CAB4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7A93C-3DF4-4314-977F-F922970944C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450583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45E7D63C-1F9B-44F1-AB85-A216C635FE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926A85F-5E9A-443E-9B17-E1F0D2A2D1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4234C8D-1495-4F55-982C-E89C9A84D21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EB2303-FAF7-4D95-B7D1-1FC291FD734D}" type="datetime1">
              <a:rPr lang="de-DE" smtClean="0"/>
              <a:t>20.07.2021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BD3422B-C51D-44E6-B97F-1F2B4FB477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Exploring the Feasibility to make a Paint Battery</a:t>
            </a:r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AE1FE05-7DEE-4343-9237-F4A29B8DF4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07A93C-3DF4-4314-977F-F922970944C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985290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6.png"/><Relationship Id="rId5" Type="http://schemas.openxmlformats.org/officeDocument/2006/relationships/image" Target="../media/image4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6BEADF91-0BB5-4571-9EA3-CF046538DE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58" b="14541"/>
          <a:stretch/>
        </p:blipFill>
        <p:spPr>
          <a:xfrm>
            <a:off x="-1" y="-1"/>
            <a:ext cx="12192000" cy="6858001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BA37F39-FE6C-4293-B347-E34AE0E847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5614" y="1667312"/>
            <a:ext cx="10080771" cy="1846044"/>
          </a:xfrm>
        </p:spPr>
        <p:txBody>
          <a:bodyPr>
            <a:normAutofit fontScale="90000"/>
          </a:bodyPr>
          <a:lstStyle/>
          <a:p>
            <a:r>
              <a:rPr lang="de-DE" b="1" dirty="0" err="1">
                <a:solidFill>
                  <a:srgbClr val="66A4D7"/>
                </a:solidFill>
              </a:rPr>
              <a:t>Exploring</a:t>
            </a:r>
            <a:r>
              <a:rPr lang="de-DE" b="1" dirty="0">
                <a:solidFill>
                  <a:srgbClr val="66A4D7"/>
                </a:solidFill>
              </a:rPr>
              <a:t> </a:t>
            </a:r>
            <a:r>
              <a:rPr lang="de-DE" b="1" dirty="0" err="1">
                <a:solidFill>
                  <a:srgbClr val="66A4D7"/>
                </a:solidFill>
              </a:rPr>
              <a:t>the</a:t>
            </a:r>
            <a:r>
              <a:rPr lang="de-DE" b="1" dirty="0">
                <a:solidFill>
                  <a:srgbClr val="66A4D7"/>
                </a:solidFill>
              </a:rPr>
              <a:t> </a:t>
            </a:r>
            <a:r>
              <a:rPr lang="de-DE" b="1" dirty="0" err="1">
                <a:solidFill>
                  <a:srgbClr val="66A4D7"/>
                </a:solidFill>
              </a:rPr>
              <a:t>Feasibility</a:t>
            </a:r>
            <a:r>
              <a:rPr lang="de-DE" b="1" dirty="0">
                <a:solidFill>
                  <a:srgbClr val="66A4D7"/>
                </a:solidFill>
              </a:rPr>
              <a:t> </a:t>
            </a:r>
            <a:r>
              <a:rPr lang="de-DE" b="1" dirty="0" err="1">
                <a:solidFill>
                  <a:srgbClr val="66A4D7"/>
                </a:solidFill>
              </a:rPr>
              <a:t>to</a:t>
            </a:r>
            <a:r>
              <a:rPr lang="de-DE" b="1" dirty="0">
                <a:solidFill>
                  <a:srgbClr val="66A4D7"/>
                </a:solidFill>
              </a:rPr>
              <a:t> </a:t>
            </a:r>
            <a:r>
              <a:rPr lang="de-DE" b="1" dirty="0" err="1">
                <a:solidFill>
                  <a:srgbClr val="66A4D7"/>
                </a:solidFill>
              </a:rPr>
              <a:t>make</a:t>
            </a:r>
            <a:r>
              <a:rPr lang="de-DE" b="1" dirty="0">
                <a:solidFill>
                  <a:srgbClr val="66A4D7"/>
                </a:solidFill>
              </a:rPr>
              <a:t> a</a:t>
            </a:r>
            <a:br>
              <a:rPr lang="de-DE" b="1" dirty="0">
                <a:solidFill>
                  <a:srgbClr val="66A4D7"/>
                </a:solidFill>
              </a:rPr>
            </a:br>
            <a:r>
              <a:rPr lang="de-DE" b="1" dirty="0">
                <a:solidFill>
                  <a:srgbClr val="0065BD"/>
                </a:solidFill>
              </a:rPr>
              <a:t>“Paint </a:t>
            </a:r>
            <a:r>
              <a:rPr lang="de-DE" b="1" dirty="0" err="1">
                <a:solidFill>
                  <a:srgbClr val="0065BD"/>
                </a:solidFill>
              </a:rPr>
              <a:t>Battery</a:t>
            </a:r>
            <a:r>
              <a:rPr lang="de-DE" b="1" dirty="0">
                <a:solidFill>
                  <a:srgbClr val="0065BD"/>
                </a:solidFill>
              </a:rPr>
              <a:t>”</a:t>
            </a:r>
            <a:endParaRPr lang="de-DE" dirty="0">
              <a:solidFill>
                <a:srgbClr val="0065BD"/>
              </a:solidFill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0D9BDBED-9D5C-4E0B-8A73-619E1AAEF9E1}"/>
              </a:ext>
            </a:extLst>
          </p:cNvPr>
          <p:cNvSpPr txBox="1"/>
          <p:nvPr/>
        </p:nvSpPr>
        <p:spPr>
          <a:xfrm>
            <a:off x="0" y="4144161"/>
            <a:ext cx="12191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solidFill>
                  <a:srgbClr val="65A3D7"/>
                </a:solidFill>
              </a:rPr>
              <a:t>Andreas Grasser, 26.06.2021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56C62887-0021-4FBB-9FF7-FA631AA1A9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2939" y="272985"/>
            <a:ext cx="852184" cy="861868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40F0D922-C77D-436E-9788-EA624AD808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3569" y="328988"/>
            <a:ext cx="1501628" cy="750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9298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>
            <a:extLst>
              <a:ext uri="{FF2B5EF4-FFF2-40B4-BE49-F238E27FC236}">
                <a16:creationId xmlns:a16="http://schemas.microsoft.com/office/drawing/2014/main" id="{D6C15C08-4271-48A2-B40A-9402CC0E1A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4407" y="3676433"/>
            <a:ext cx="4263308" cy="2834482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4ED9E3C-8FB2-4C0E-B98A-C878C4FE5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>
                <a:solidFill>
                  <a:srgbClr val="0065BD"/>
                </a:solidFill>
              </a:rPr>
              <a:t>Manual </a:t>
            </a:r>
            <a:r>
              <a:rPr lang="de-DE" b="1" dirty="0" err="1">
                <a:solidFill>
                  <a:srgbClr val="0065BD"/>
                </a:solidFill>
              </a:rPr>
              <a:t>Battery</a:t>
            </a:r>
            <a:endParaRPr lang="de-DE" b="1" dirty="0">
              <a:solidFill>
                <a:srgbClr val="0065BD"/>
              </a:solidFill>
            </a:endParaRPr>
          </a:p>
        </p:txBody>
      </p:sp>
      <p:pic>
        <p:nvPicPr>
          <p:cNvPr id="5" name="Inhaltsplatzhalter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DBF9281A-FE6D-4433-9DE2-4535DC0565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040" y="1401004"/>
            <a:ext cx="4513131" cy="2420086"/>
          </a:xfr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B2B5C85D-E060-451B-A1BD-42CD9C1E1E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4903" y="365125"/>
            <a:ext cx="1415898" cy="702586"/>
          </a:xfrm>
          <a:prstGeom prst="rect">
            <a:avLst/>
          </a:prstGeom>
        </p:spPr>
      </p:pic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021882C-9E7E-4D7E-8F9D-EF98CA8F64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Exploring the Feasibility to make a Paint Battery</a:t>
            </a:r>
            <a:endParaRPr lang="de-DE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727EE9C1-0723-444C-96E2-81C3429E0E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3993" y="1189037"/>
            <a:ext cx="4263308" cy="2834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0497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ABC26B1-83E6-4048-9FAA-68B7BD16A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>
                <a:solidFill>
                  <a:srgbClr val="0065BD"/>
                </a:solidFill>
              </a:rPr>
              <a:t>Manual </a:t>
            </a:r>
            <a:r>
              <a:rPr lang="de-DE" b="1" dirty="0" err="1">
                <a:solidFill>
                  <a:srgbClr val="0065BD"/>
                </a:solidFill>
              </a:rPr>
              <a:t>Battery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34F9ABE-68EF-4EA9-BCB1-A8C0515CE5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Problem: Electropolymerisation </a:t>
            </a:r>
            <a:r>
              <a:rPr lang="de-DE" dirty="0" err="1"/>
              <a:t>of</a:t>
            </a:r>
            <a:r>
              <a:rPr lang="de-DE" dirty="0"/>
              <a:t> PANI on </a:t>
            </a:r>
            <a:r>
              <a:rPr lang="de-DE" dirty="0" err="1"/>
              <a:t>metal</a:t>
            </a:r>
            <a:r>
              <a:rPr lang="de-DE" dirty="0"/>
              <a:t> </a:t>
            </a:r>
            <a:r>
              <a:rPr lang="de-DE" dirty="0" err="1"/>
              <a:t>surfaces</a:t>
            </a:r>
            <a:r>
              <a:rPr lang="de-DE" dirty="0"/>
              <a:t> </a:t>
            </a:r>
            <a:r>
              <a:rPr lang="de-DE" dirty="0" err="1"/>
              <a:t>did</a:t>
            </a:r>
            <a:r>
              <a:rPr lang="de-DE" dirty="0"/>
              <a:t> not </a:t>
            </a:r>
            <a:r>
              <a:rPr lang="de-DE" dirty="0" err="1"/>
              <a:t>work</a:t>
            </a: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Can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dropcast</a:t>
            </a:r>
            <a:r>
              <a:rPr lang="de-DE" dirty="0"/>
              <a:t> PANI </a:t>
            </a:r>
            <a:r>
              <a:rPr lang="de-DE" dirty="0" err="1"/>
              <a:t>instead</a:t>
            </a:r>
            <a:br>
              <a:rPr lang="de-DE" dirty="0"/>
            </a:b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electropolymerize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?</a:t>
            </a:r>
          </a:p>
          <a:p>
            <a:pPr marL="0" indent="0">
              <a:buNone/>
            </a:pPr>
            <a:r>
              <a:rPr lang="de-DE" dirty="0">
                <a:sym typeface="Wingdings" panose="05000000000000000000" pitchFamily="2" charset="2"/>
              </a:rPr>
              <a:t> </a:t>
            </a:r>
            <a:r>
              <a:rPr lang="de-DE" dirty="0"/>
              <a:t>CV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drop</a:t>
            </a:r>
            <a:r>
              <a:rPr lang="de-DE" dirty="0"/>
              <a:t> </a:t>
            </a:r>
            <a:r>
              <a:rPr lang="de-DE" dirty="0" err="1"/>
              <a:t>casted</a:t>
            </a:r>
            <a:r>
              <a:rPr lang="de-DE" dirty="0"/>
              <a:t> PANI</a:t>
            </a:r>
            <a:br>
              <a:rPr lang="de-DE" dirty="0"/>
            </a:br>
            <a:r>
              <a:rPr lang="de-DE" dirty="0"/>
              <a:t>      (in 8M NaClO</a:t>
            </a:r>
            <a:r>
              <a:rPr lang="de-DE" baseline="-25000" dirty="0"/>
              <a:t>4</a:t>
            </a:r>
            <a:r>
              <a:rPr lang="de-DE" dirty="0"/>
              <a:t>)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E3318F51-716B-4190-84B7-FDB02C1A4E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4903" y="365125"/>
            <a:ext cx="1415898" cy="702586"/>
          </a:xfrm>
          <a:prstGeom prst="rect">
            <a:avLst/>
          </a:prstGeom>
        </p:spPr>
      </p:pic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962182E-0323-4600-BBB3-166F9D5876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Exploring the Feasibility to make a Paint Battery</a:t>
            </a:r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B85BB40-5D94-41E1-895C-FE2D45D0C0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0449" y="1809894"/>
            <a:ext cx="6160352" cy="4729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3771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ABC26B1-83E6-4048-9FAA-68B7BD16A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>
                <a:solidFill>
                  <a:srgbClr val="0065BD"/>
                </a:solidFill>
              </a:rPr>
              <a:t>Manual </a:t>
            </a:r>
            <a:r>
              <a:rPr lang="de-DE" b="1" dirty="0" err="1">
                <a:solidFill>
                  <a:srgbClr val="0065BD"/>
                </a:solidFill>
              </a:rPr>
              <a:t>Battery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34F9ABE-68EF-4EA9-BCB1-A8C0515CE5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682683"/>
          </a:xfrm>
        </p:spPr>
        <p:txBody>
          <a:bodyPr/>
          <a:lstStyle/>
          <a:p>
            <a:r>
              <a:rPr lang="de-DE" dirty="0" err="1"/>
              <a:t>Using</a:t>
            </a:r>
            <a:r>
              <a:rPr lang="de-DE" dirty="0"/>
              <a:t> DIY 3D-printed </a:t>
            </a:r>
            <a:r>
              <a:rPr lang="de-DE" dirty="0" err="1"/>
              <a:t>spin</a:t>
            </a:r>
            <a:r>
              <a:rPr lang="de-DE" dirty="0"/>
              <a:t> </a:t>
            </a:r>
            <a:r>
              <a:rPr lang="de-DE" dirty="0" err="1"/>
              <a:t>coater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E3318F51-716B-4190-84B7-FDB02C1A4E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4903" y="365125"/>
            <a:ext cx="1415898" cy="702586"/>
          </a:xfrm>
          <a:prstGeom prst="rect">
            <a:avLst/>
          </a:prstGeom>
        </p:spPr>
      </p:pic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962182E-0323-4600-BBB3-166F9D5876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Exploring the Feasibility to make a Paint Battery</a:t>
            </a:r>
            <a:endParaRPr lang="de-DE"/>
          </a:p>
        </p:txBody>
      </p:sp>
      <p:pic>
        <p:nvPicPr>
          <p:cNvPr id="7" name="Grafik 6" descr="Ein Bild, das drinnen enthält.&#10;&#10;Automatisch generierte Beschreibung">
            <a:extLst>
              <a:ext uri="{FF2B5EF4-FFF2-40B4-BE49-F238E27FC236}">
                <a16:creationId xmlns:a16="http://schemas.microsoft.com/office/drawing/2014/main" id="{045B3B04-E4CB-45CA-B135-10F1BA8263A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30" r="4468"/>
          <a:stretch/>
        </p:blipFill>
        <p:spPr>
          <a:xfrm rot="5400000">
            <a:off x="6406101" y="1799412"/>
            <a:ext cx="5097631" cy="3807869"/>
          </a:xfrm>
          <a:prstGeom prst="rect">
            <a:avLst/>
          </a:prstGeom>
        </p:spPr>
      </p:pic>
      <p:pic>
        <p:nvPicPr>
          <p:cNvPr id="9" name="Grafik 8" descr="Ein Bild, das drinnen enthält.&#10;&#10;Automatisch generierte Beschreibung">
            <a:extLst>
              <a:ext uri="{FF2B5EF4-FFF2-40B4-BE49-F238E27FC236}">
                <a16:creationId xmlns:a16="http://schemas.microsoft.com/office/drawing/2014/main" id="{56761003-33A2-4BA7-A01C-7D0F036D846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00" r="25986"/>
          <a:stretch/>
        </p:blipFill>
        <p:spPr>
          <a:xfrm rot="5400000">
            <a:off x="1488080" y="2292293"/>
            <a:ext cx="3804938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1735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D4202F-46B5-4D45-9D06-E8431E231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>
                <a:solidFill>
                  <a:srgbClr val="0065BD"/>
                </a:solidFill>
              </a:rPr>
              <a:t>Contact angle </a:t>
            </a:r>
            <a:r>
              <a:rPr lang="de-DE" b="1" dirty="0" err="1">
                <a:solidFill>
                  <a:srgbClr val="0065BD"/>
                </a:solidFill>
              </a:rPr>
              <a:t>measurements</a:t>
            </a:r>
            <a:endParaRPr lang="de-DE" b="1" dirty="0">
              <a:solidFill>
                <a:srgbClr val="0065BD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F2CE21F-7018-4E24-8246-C03287028A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Measure </a:t>
            </a:r>
            <a:r>
              <a:rPr lang="en-US" dirty="0" err="1"/>
              <a:t>hydrophility</a:t>
            </a:r>
            <a:r>
              <a:rPr lang="en-US" dirty="0"/>
              <a:t> of surface</a:t>
            </a:r>
          </a:p>
          <a:p>
            <a:pPr marL="0" indent="0">
              <a:buNone/>
            </a:pPr>
            <a:r>
              <a:rPr lang="en-US" dirty="0"/>
              <a:t>→ possible test for a successful stratification</a:t>
            </a:r>
          </a:p>
          <a:p>
            <a:pPr marL="0" indent="0">
              <a:buNone/>
            </a:pPr>
            <a:r>
              <a:rPr lang="en-US" dirty="0"/>
              <a:t>→ with different liquids: measurement of free surface energy possible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+ Very fast and easy</a:t>
            </a:r>
          </a:p>
          <a:p>
            <a:pPr>
              <a:buFontTx/>
              <a:buChar char="-"/>
            </a:pPr>
            <a:r>
              <a:rPr lang="en-US" dirty="0"/>
              <a:t>Many error sources</a:t>
            </a:r>
          </a:p>
          <a:p>
            <a:pPr marL="0" indent="0">
              <a:buNone/>
            </a:pPr>
            <a:r>
              <a:rPr lang="en-US" dirty="0"/>
              <a:t>   (soaking into PANI, dirt on surface,</a:t>
            </a:r>
            <a:br>
              <a:rPr lang="en-US" dirty="0"/>
            </a:br>
            <a:r>
              <a:rPr lang="en-US" dirty="0"/>
              <a:t>     different film thickness, …)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651AE85-FCC2-469B-8F42-3EAB678E1DD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431" t="8808" r="27271" b="25504"/>
          <a:stretch/>
        </p:blipFill>
        <p:spPr>
          <a:xfrm>
            <a:off x="7086725" y="3429000"/>
            <a:ext cx="3984902" cy="292735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39847726-BC94-4B27-A2AC-CF0ACC5263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4903" y="365125"/>
            <a:ext cx="1415898" cy="702586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D410381-07D5-445C-B4D7-096946A6A5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Exploring the Feasibility to make a Paint Battery</a:t>
            </a:r>
            <a:endParaRPr lang="de-DE"/>
          </a:p>
        </p:txBody>
      </p:sp>
      <p:pic>
        <p:nvPicPr>
          <p:cNvPr id="7" name="contact-angle-example-2">
            <a:hlinkClick r:id="" action="ppaction://media"/>
            <a:extLst>
              <a:ext uri="{FF2B5EF4-FFF2-40B4-BE49-F238E27FC236}">
                <a16:creationId xmlns:a16="http://schemas.microsoft.com/office/drawing/2014/main" id="{88EBF76F-ED0C-49FD-8E2A-7B3616224B4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t="6939" b="19601"/>
          <a:stretch/>
        </p:blipFill>
        <p:spPr>
          <a:xfrm>
            <a:off x="7086725" y="3429000"/>
            <a:ext cx="3984902" cy="292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665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8" dur="1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D4202F-46B5-4D45-9D06-E8431E231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>
                <a:solidFill>
                  <a:srgbClr val="0065BD"/>
                </a:solidFill>
              </a:rPr>
              <a:t>Contact angle </a:t>
            </a:r>
            <a:r>
              <a:rPr lang="de-DE" b="1" dirty="0" err="1">
                <a:solidFill>
                  <a:srgbClr val="0065BD"/>
                </a:solidFill>
              </a:rPr>
              <a:t>measurements</a:t>
            </a:r>
            <a:endParaRPr lang="de-DE" b="1" dirty="0">
              <a:solidFill>
                <a:srgbClr val="0065BD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F2CE21F-7018-4E24-8246-C03287028A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264782"/>
          </a:xfrm>
        </p:spPr>
        <p:txBody>
          <a:bodyPr>
            <a:normAutofit/>
          </a:bodyPr>
          <a:lstStyle/>
          <a:p>
            <a:r>
              <a:rPr lang="en-US" dirty="0"/>
              <a:t>Compare contact angle of different samples:</a:t>
            </a:r>
          </a:p>
          <a:p>
            <a:pPr lvl="1"/>
            <a:r>
              <a:rPr lang="en-US" dirty="0"/>
              <a:t>Polyaniline</a:t>
            </a:r>
          </a:p>
          <a:p>
            <a:pPr lvl="1"/>
            <a:r>
              <a:rPr lang="en-US" dirty="0"/>
              <a:t>PVA/PEG</a:t>
            </a:r>
          </a:p>
          <a:p>
            <a:pPr lvl="1"/>
            <a:r>
              <a:rPr lang="en-US" dirty="0"/>
              <a:t>Polyaniline + PVA/PEG</a:t>
            </a:r>
          </a:p>
          <a:p>
            <a:pPr lvl="1"/>
            <a:endParaRPr lang="en-US" dirty="0"/>
          </a:p>
          <a:p>
            <a:r>
              <a:rPr lang="en-US" dirty="0"/>
              <a:t>For stratification: contact angle of mixture should show strong tendency towards one of the single components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39847726-BC94-4B27-A2AC-CF0ACC5263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4903" y="365125"/>
            <a:ext cx="1415898" cy="702586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6ED4F5A-77E7-4A0C-B054-ADDDB59258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Exploring the Feasibility to make a Paint Battery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114158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D4202F-46B5-4D45-9D06-E8431E231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>
                <a:solidFill>
                  <a:srgbClr val="0065BD"/>
                </a:solidFill>
              </a:rPr>
              <a:t>Contact angle </a:t>
            </a:r>
            <a:r>
              <a:rPr lang="de-DE" b="1" dirty="0" err="1">
                <a:solidFill>
                  <a:srgbClr val="0065BD"/>
                </a:solidFill>
              </a:rPr>
              <a:t>measurements</a:t>
            </a:r>
            <a:endParaRPr lang="de-DE" b="1" dirty="0">
              <a:solidFill>
                <a:srgbClr val="0065BD"/>
              </a:solidFill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39847726-BC94-4B27-A2AC-CF0ACC5263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4903" y="365125"/>
            <a:ext cx="1415898" cy="702586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6ED4F5A-77E7-4A0C-B054-ADDDB59258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Exploring the Feasibility to make a Paint Battery</a:t>
            </a:r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A8919170-36FF-4F1D-85EF-A8FFF0B6D1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16390" y="1531559"/>
            <a:ext cx="5559219" cy="4824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6477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ABC26B1-83E6-4048-9FAA-68B7BD16A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>
                <a:solidFill>
                  <a:srgbClr val="0065BD"/>
                </a:solidFill>
              </a:rPr>
              <a:t>The </a:t>
            </a:r>
            <a:r>
              <a:rPr lang="de-DE" b="1" dirty="0" err="1">
                <a:solidFill>
                  <a:srgbClr val="0065BD"/>
                </a:solidFill>
              </a:rPr>
              <a:t>self-statification</a:t>
            </a:r>
            <a:r>
              <a:rPr lang="de-DE" b="1" dirty="0">
                <a:solidFill>
                  <a:srgbClr val="0065BD"/>
                </a:solidFill>
              </a:rPr>
              <a:t> </a:t>
            </a:r>
            <a:r>
              <a:rPr lang="de-DE" b="1" dirty="0" err="1">
                <a:solidFill>
                  <a:srgbClr val="0065BD"/>
                </a:solidFill>
              </a:rPr>
              <a:t>process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34F9ABE-68EF-4EA9-BCB1-A8C0515CE5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Driving</a:t>
            </a:r>
            <a:r>
              <a:rPr lang="de-DE" dirty="0"/>
              <a:t> </a:t>
            </a:r>
            <a:r>
              <a:rPr lang="de-DE" dirty="0" err="1"/>
              <a:t>forces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self-stratification</a:t>
            </a:r>
            <a:r>
              <a:rPr lang="de-DE" dirty="0"/>
              <a:t>:</a:t>
            </a:r>
          </a:p>
          <a:p>
            <a:pPr lvl="1"/>
            <a:r>
              <a:rPr lang="de-DE" dirty="0"/>
              <a:t>Gravity</a:t>
            </a:r>
          </a:p>
          <a:p>
            <a:pPr lvl="1"/>
            <a:r>
              <a:rPr lang="de-DE" dirty="0" err="1"/>
              <a:t>Selective</a:t>
            </a:r>
            <a:r>
              <a:rPr lang="de-DE" dirty="0"/>
              <a:t> </a:t>
            </a:r>
            <a:r>
              <a:rPr lang="de-DE" dirty="0" err="1"/>
              <a:t>wetting</a:t>
            </a:r>
            <a:r>
              <a:rPr lang="de-DE" dirty="0"/>
              <a:t> </a:t>
            </a:r>
            <a:r>
              <a:rPr lang="de-DE" dirty="0" err="1"/>
              <a:t>mechanism</a:t>
            </a:r>
            <a:endParaRPr lang="de-DE" dirty="0"/>
          </a:p>
          <a:p>
            <a:pPr lvl="1"/>
            <a:r>
              <a:rPr lang="de-DE" dirty="0"/>
              <a:t>Pigment </a:t>
            </a:r>
            <a:r>
              <a:rPr lang="de-DE" dirty="0" err="1"/>
              <a:t>wetting</a:t>
            </a:r>
            <a:r>
              <a:rPr lang="de-DE" dirty="0"/>
              <a:t> </a:t>
            </a:r>
            <a:r>
              <a:rPr lang="de-DE" dirty="0" err="1"/>
              <a:t>mechanism</a:t>
            </a:r>
            <a:endParaRPr lang="de-DE" dirty="0"/>
          </a:p>
          <a:p>
            <a:pPr lvl="1"/>
            <a:r>
              <a:rPr lang="de-DE" dirty="0"/>
              <a:t>Surface </a:t>
            </a:r>
            <a:r>
              <a:rPr lang="de-DE" dirty="0" err="1"/>
              <a:t>tension</a:t>
            </a:r>
            <a:r>
              <a:rPr lang="de-DE" dirty="0"/>
              <a:t> </a:t>
            </a:r>
            <a:r>
              <a:rPr lang="de-DE" dirty="0" err="1"/>
              <a:t>gradients</a:t>
            </a:r>
            <a:endParaRPr lang="de-DE" dirty="0"/>
          </a:p>
          <a:p>
            <a:pPr lvl="1"/>
            <a:r>
              <a:rPr lang="de-DE" dirty="0"/>
              <a:t>Phase </a:t>
            </a:r>
            <a:r>
              <a:rPr lang="de-DE" dirty="0" err="1"/>
              <a:t>contraction</a:t>
            </a:r>
            <a:endParaRPr lang="de-DE" dirty="0"/>
          </a:p>
          <a:p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models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predicting</a:t>
            </a:r>
            <a:r>
              <a:rPr lang="de-DE" dirty="0"/>
              <a:t> </a:t>
            </a:r>
            <a:r>
              <a:rPr lang="de-DE" dirty="0" err="1"/>
              <a:t>self-stratification</a:t>
            </a:r>
            <a:r>
              <a:rPr lang="de-DE" dirty="0"/>
              <a:t>:</a:t>
            </a:r>
          </a:p>
          <a:p>
            <a:pPr lvl="1"/>
            <a:r>
              <a:rPr lang="de-DE" dirty="0"/>
              <a:t>UNIFAC </a:t>
            </a:r>
            <a:r>
              <a:rPr lang="de-DE" dirty="0" err="1"/>
              <a:t>model</a:t>
            </a:r>
            <a:endParaRPr lang="de-DE" dirty="0"/>
          </a:p>
          <a:p>
            <a:pPr lvl="1"/>
            <a:r>
              <a:rPr lang="de-DE" dirty="0"/>
              <a:t>Surface </a:t>
            </a:r>
            <a:r>
              <a:rPr lang="de-DE" dirty="0" err="1"/>
              <a:t>energy</a:t>
            </a:r>
            <a:r>
              <a:rPr lang="de-DE" dirty="0"/>
              <a:t> </a:t>
            </a:r>
            <a:r>
              <a:rPr lang="de-DE" dirty="0" err="1"/>
              <a:t>based</a:t>
            </a:r>
            <a:r>
              <a:rPr lang="de-DE" dirty="0"/>
              <a:t> </a:t>
            </a:r>
            <a:r>
              <a:rPr lang="de-DE" dirty="0" err="1"/>
              <a:t>model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E3318F51-716B-4190-84B7-FDB02C1A4E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4903" y="365125"/>
            <a:ext cx="1415898" cy="702586"/>
          </a:xfrm>
          <a:prstGeom prst="rect">
            <a:avLst/>
          </a:prstGeom>
        </p:spPr>
      </p:pic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C2B49DA-981B-43AC-A393-8DF1BDBF7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Exploring the Feasibility to make a Paint Battery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767190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ABC26B1-83E6-4048-9FAA-68B7BD16A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>
                <a:solidFill>
                  <a:srgbClr val="0065BD"/>
                </a:solidFill>
              </a:rPr>
              <a:t>The </a:t>
            </a:r>
            <a:r>
              <a:rPr lang="de-DE" b="1" dirty="0" err="1">
                <a:solidFill>
                  <a:srgbClr val="0065BD"/>
                </a:solidFill>
              </a:rPr>
              <a:t>surface</a:t>
            </a:r>
            <a:r>
              <a:rPr lang="de-DE" b="1" dirty="0">
                <a:solidFill>
                  <a:srgbClr val="0065BD"/>
                </a:solidFill>
              </a:rPr>
              <a:t> </a:t>
            </a:r>
            <a:r>
              <a:rPr lang="de-DE" b="1" dirty="0" err="1">
                <a:solidFill>
                  <a:srgbClr val="0065BD"/>
                </a:solidFill>
              </a:rPr>
              <a:t>energy</a:t>
            </a:r>
            <a:r>
              <a:rPr lang="de-DE" b="1" dirty="0">
                <a:solidFill>
                  <a:srgbClr val="0065BD"/>
                </a:solidFill>
              </a:rPr>
              <a:t> </a:t>
            </a:r>
            <a:r>
              <a:rPr lang="de-DE" b="1" dirty="0" err="1">
                <a:solidFill>
                  <a:srgbClr val="0065BD"/>
                </a:solidFill>
              </a:rPr>
              <a:t>based</a:t>
            </a:r>
            <a:r>
              <a:rPr lang="de-DE" b="1" dirty="0">
                <a:solidFill>
                  <a:srgbClr val="0065BD"/>
                </a:solidFill>
              </a:rPr>
              <a:t> </a:t>
            </a:r>
            <a:r>
              <a:rPr lang="de-DE" b="1" dirty="0" err="1">
                <a:solidFill>
                  <a:srgbClr val="0065BD"/>
                </a:solidFill>
              </a:rPr>
              <a:t>model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34F9ABE-68EF-4EA9-BCB1-A8C0515CE5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A</a:t>
            </a:r>
            <a:r>
              <a:rPr lang="de-DE" b="0" dirty="0" err="1"/>
              <a:t>ssumptions</a:t>
            </a:r>
            <a:r>
              <a:rPr lang="de-DE" b="0" dirty="0"/>
              <a:t>:</a:t>
            </a:r>
          </a:p>
          <a:p>
            <a:pPr lvl="1"/>
            <a:r>
              <a:rPr lang="de-DE" b="0" dirty="0"/>
              <a:t>Surface </a:t>
            </a:r>
            <a:r>
              <a:rPr lang="de-DE" b="0" dirty="0" err="1"/>
              <a:t>free</a:t>
            </a:r>
            <a:r>
              <a:rPr lang="de-DE" b="0" dirty="0"/>
              <a:t> </a:t>
            </a:r>
            <a:r>
              <a:rPr lang="de-DE" b="0" dirty="0" err="1"/>
              <a:t>energy</a:t>
            </a:r>
            <a:r>
              <a:rPr lang="de-DE" b="0" dirty="0"/>
              <a:t> </a:t>
            </a:r>
            <a:r>
              <a:rPr lang="de-DE" b="0" dirty="0" err="1"/>
              <a:t>is</a:t>
            </a:r>
            <a:r>
              <a:rPr lang="de-DE" b="0" dirty="0"/>
              <a:t> </a:t>
            </a:r>
            <a:r>
              <a:rPr lang="de-DE" b="0" dirty="0" err="1"/>
              <a:t>main</a:t>
            </a:r>
            <a:r>
              <a:rPr lang="de-DE" b="0" dirty="0"/>
              <a:t> </a:t>
            </a:r>
            <a:r>
              <a:rPr lang="de-DE" b="0" dirty="0" err="1"/>
              <a:t>driving</a:t>
            </a:r>
            <a:r>
              <a:rPr lang="de-DE" b="0" dirty="0"/>
              <a:t> </a:t>
            </a:r>
            <a:r>
              <a:rPr lang="de-DE" b="0" dirty="0" err="1"/>
              <a:t>force</a:t>
            </a:r>
            <a:r>
              <a:rPr lang="de-DE" b="0" dirty="0"/>
              <a:t> </a:t>
            </a:r>
            <a:r>
              <a:rPr lang="de-DE" b="0" dirty="0" err="1"/>
              <a:t>of</a:t>
            </a:r>
            <a:r>
              <a:rPr lang="de-DE" b="0" dirty="0"/>
              <a:t> </a:t>
            </a:r>
            <a:r>
              <a:rPr lang="de-DE" b="0" dirty="0" err="1"/>
              <a:t>stratification</a:t>
            </a:r>
            <a:endParaRPr lang="de-DE" dirty="0"/>
          </a:p>
          <a:p>
            <a:pPr lvl="1"/>
            <a:r>
              <a:rPr lang="de-DE" dirty="0"/>
              <a:t>Solvent </a:t>
            </a:r>
            <a:r>
              <a:rPr lang="de-DE" dirty="0" err="1"/>
              <a:t>has</a:t>
            </a:r>
            <a:r>
              <a:rPr lang="de-DE" dirty="0"/>
              <a:t> </a:t>
            </a: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influence</a:t>
            </a:r>
            <a:r>
              <a:rPr lang="de-DE" dirty="0"/>
              <a:t> in </a:t>
            </a:r>
            <a:r>
              <a:rPr lang="de-DE" dirty="0" err="1"/>
              <a:t>stratification</a:t>
            </a:r>
            <a:endParaRPr lang="de-DE" dirty="0"/>
          </a:p>
          <a:p>
            <a:pPr marL="0" indent="0">
              <a:buNone/>
            </a:pPr>
            <a:endParaRPr lang="de-DE" b="0" dirty="0"/>
          </a:p>
          <a:p>
            <a:pPr marL="0" indent="0">
              <a:buNone/>
            </a:pPr>
            <a:endParaRPr lang="de-DE" b="0" dirty="0"/>
          </a:p>
          <a:p>
            <a:pPr marL="0" indent="0">
              <a:buNone/>
            </a:pPr>
            <a:r>
              <a:rPr lang="de-DE" dirty="0">
                <a:solidFill>
                  <a:schemeClr val="accent6">
                    <a:lumMod val="50000"/>
                  </a:schemeClr>
                </a:solidFill>
              </a:rPr>
              <a:t>+ </a:t>
            </a:r>
            <a:r>
              <a:rPr lang="de-DE" b="0" dirty="0" err="1">
                <a:solidFill>
                  <a:schemeClr val="accent6">
                    <a:lumMod val="50000"/>
                  </a:schemeClr>
                </a:solidFill>
              </a:rPr>
              <a:t>Relatively</a:t>
            </a:r>
            <a:r>
              <a:rPr lang="de-DE" b="0" dirty="0">
                <a:solidFill>
                  <a:schemeClr val="accent6">
                    <a:lumMod val="50000"/>
                  </a:schemeClr>
                </a:solidFill>
              </a:rPr>
              <a:t> easy </a:t>
            </a:r>
            <a:r>
              <a:rPr lang="de-DE" b="0" dirty="0" err="1">
                <a:solidFill>
                  <a:schemeClr val="accent6">
                    <a:lumMod val="50000"/>
                  </a:schemeClr>
                </a:solidFill>
              </a:rPr>
              <a:t>to</a:t>
            </a:r>
            <a:r>
              <a:rPr lang="de-DE" b="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accent6">
                    <a:lumMod val="50000"/>
                  </a:schemeClr>
                </a:solidFill>
              </a:rPr>
              <a:t>measure</a:t>
            </a:r>
            <a:r>
              <a:rPr lang="de-DE" dirty="0">
                <a:solidFill>
                  <a:schemeClr val="accent6">
                    <a:lumMod val="50000"/>
                  </a:schemeClr>
                </a:solidFill>
              </a:rPr>
              <a:t> and </a:t>
            </a:r>
            <a:r>
              <a:rPr lang="de-DE" dirty="0" err="1">
                <a:solidFill>
                  <a:schemeClr val="accent6">
                    <a:lumMod val="50000"/>
                  </a:schemeClr>
                </a:solidFill>
              </a:rPr>
              <a:t>calculate</a:t>
            </a:r>
            <a:endParaRPr lang="de-DE" dirty="0">
              <a:solidFill>
                <a:schemeClr val="accent6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>
                <a:solidFill>
                  <a:srgbClr val="C00000"/>
                </a:solidFill>
              </a:rPr>
              <a:t>-  Even in an </a:t>
            </a:r>
            <a:r>
              <a:rPr lang="de-DE" dirty="0" err="1">
                <a:solidFill>
                  <a:srgbClr val="C00000"/>
                </a:solidFill>
              </a:rPr>
              <a:t>advanced</a:t>
            </a:r>
            <a:r>
              <a:rPr lang="de-DE" dirty="0">
                <a:solidFill>
                  <a:srgbClr val="C00000"/>
                </a:solidFill>
              </a:rPr>
              <a:t> form </a:t>
            </a:r>
            <a:r>
              <a:rPr lang="de-DE" dirty="0" err="1">
                <a:solidFill>
                  <a:srgbClr val="C00000"/>
                </a:solidFill>
              </a:rPr>
              <a:t>no</a:t>
            </a:r>
            <a:r>
              <a:rPr lang="de-DE" dirty="0">
                <a:solidFill>
                  <a:srgbClr val="C00000"/>
                </a:solidFill>
              </a:rPr>
              <a:t> </a:t>
            </a:r>
            <a:r>
              <a:rPr lang="de-DE" dirty="0" err="1">
                <a:solidFill>
                  <a:srgbClr val="C00000"/>
                </a:solidFill>
              </a:rPr>
              <a:t>perfect</a:t>
            </a:r>
            <a:r>
              <a:rPr lang="de-DE" dirty="0">
                <a:solidFill>
                  <a:srgbClr val="C00000"/>
                </a:solidFill>
              </a:rPr>
              <a:t> </a:t>
            </a:r>
            <a:r>
              <a:rPr lang="de-DE" dirty="0" err="1">
                <a:solidFill>
                  <a:srgbClr val="C00000"/>
                </a:solidFill>
              </a:rPr>
              <a:t>prediction</a:t>
            </a:r>
            <a:r>
              <a:rPr lang="de-DE" dirty="0">
                <a:solidFill>
                  <a:srgbClr val="C00000"/>
                </a:solidFill>
              </a:rPr>
              <a:t> possible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E3318F51-716B-4190-84B7-FDB02C1A4E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4903" y="365125"/>
            <a:ext cx="1415898" cy="702586"/>
          </a:xfrm>
          <a:prstGeom prst="rect">
            <a:avLst/>
          </a:prstGeom>
        </p:spPr>
      </p:pic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3D3FF76-209C-4284-8CCD-E6B47BDC0F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Exploring the Feasibility to make a Paint Battery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173996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ABC26B1-83E6-4048-9FAA-68B7BD16A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>
                <a:solidFill>
                  <a:srgbClr val="0065BD"/>
                </a:solidFill>
              </a:rPr>
              <a:t>The </a:t>
            </a:r>
            <a:r>
              <a:rPr lang="de-DE" b="1" dirty="0" err="1">
                <a:solidFill>
                  <a:srgbClr val="0065BD"/>
                </a:solidFill>
              </a:rPr>
              <a:t>surface</a:t>
            </a:r>
            <a:r>
              <a:rPr lang="de-DE" b="1" dirty="0">
                <a:solidFill>
                  <a:srgbClr val="0065BD"/>
                </a:solidFill>
              </a:rPr>
              <a:t> </a:t>
            </a:r>
            <a:r>
              <a:rPr lang="de-DE" b="1" dirty="0" err="1">
                <a:solidFill>
                  <a:srgbClr val="0065BD"/>
                </a:solidFill>
              </a:rPr>
              <a:t>energy</a:t>
            </a:r>
            <a:r>
              <a:rPr lang="de-DE" b="1" dirty="0">
                <a:solidFill>
                  <a:srgbClr val="0065BD"/>
                </a:solidFill>
              </a:rPr>
              <a:t> </a:t>
            </a:r>
            <a:r>
              <a:rPr lang="de-DE" b="1" dirty="0" err="1">
                <a:solidFill>
                  <a:srgbClr val="0065BD"/>
                </a:solidFill>
              </a:rPr>
              <a:t>based</a:t>
            </a:r>
            <a:r>
              <a:rPr lang="de-DE" b="1" dirty="0">
                <a:solidFill>
                  <a:srgbClr val="0065BD"/>
                </a:solidFill>
              </a:rPr>
              <a:t> </a:t>
            </a:r>
            <a:r>
              <a:rPr lang="de-DE" b="1" dirty="0" err="1">
                <a:solidFill>
                  <a:srgbClr val="0065BD"/>
                </a:solidFill>
              </a:rPr>
              <a:t>model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E34F9ABE-68EF-4EA9-BCB1-A8C0515CE57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0" y="2464769"/>
                <a:ext cx="5257800" cy="3004853"/>
              </a:xfrm>
            </p:spPr>
            <p:txBody>
              <a:bodyPr>
                <a:normAutofit lnSpcReduction="10000"/>
              </a:bodyPr>
              <a:lstStyle/>
              <a:p>
                <a:pPr marL="0" indent="0" algn="ctr">
                  <a:buNone/>
                </a:pPr>
                <a:r>
                  <a:rPr lang="de-DE" b="1" dirty="0">
                    <a:ea typeface="Cambria Math" panose="02040503050406030204" pitchFamily="18" charset="0"/>
                  </a:rPr>
                  <a:t>3 </a:t>
                </a:r>
                <a:r>
                  <a:rPr lang="de-DE" b="1" dirty="0" err="1">
                    <a:ea typeface="Cambria Math" panose="02040503050406030204" pitchFamily="18" charset="0"/>
                  </a:rPr>
                  <a:t>conditions</a:t>
                </a:r>
                <a:r>
                  <a:rPr lang="de-DE" b="1" dirty="0">
                    <a:ea typeface="Cambria Math" panose="02040503050406030204" pitchFamily="18" charset="0"/>
                  </a:rPr>
                  <a:t>:</a:t>
                </a:r>
              </a:p>
              <a:p>
                <a:pPr marL="0" indent="0">
                  <a:buNone/>
                </a:pPr>
                <a:endParaRPr lang="de-DE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dirty="0">
                          <a:latin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de-DE" b="0" dirty="0"/>
              </a:p>
              <a:p>
                <a:pPr marL="0" indent="0">
                  <a:buNone/>
                </a:pPr>
                <a:endParaRPr lang="de-DE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de-DE" dirty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de-DE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de-DE" b="0" dirty="0"/>
              </a:p>
              <a:p>
                <a:pPr marL="0" indent="0">
                  <a:buNone/>
                </a:pPr>
                <a:endParaRPr lang="de-DE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de-DE" dirty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de-DE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de-DE" b="0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E34F9ABE-68EF-4EA9-BCB1-A8C0515CE57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0" y="2464769"/>
                <a:ext cx="5257800" cy="3004853"/>
              </a:xfrm>
              <a:blipFill>
                <a:blip r:embed="rId2"/>
                <a:stretch>
                  <a:fillRect t="-4462" b="-121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Grafik 3">
            <a:extLst>
              <a:ext uri="{FF2B5EF4-FFF2-40B4-BE49-F238E27FC236}">
                <a16:creationId xmlns:a16="http://schemas.microsoft.com/office/drawing/2014/main" id="{E3318F51-716B-4190-84B7-FDB02C1A4E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4903" y="365125"/>
            <a:ext cx="1415898" cy="702586"/>
          </a:xfrm>
          <a:prstGeom prst="rect">
            <a:avLst/>
          </a:prstGeom>
        </p:spPr>
      </p:pic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CC60AD7-D1C4-4BA9-A90A-E2CEF3AD4D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Exploring the Feasibility to make a Paint Battery</a:t>
            </a:r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8828BA40-3FC1-4A9C-AD3D-BD0B1EEA3C2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4099" t="18048" r="18488" b="18503"/>
          <a:stretch/>
        </p:blipFill>
        <p:spPr>
          <a:xfrm>
            <a:off x="838199" y="1690688"/>
            <a:ext cx="4202763" cy="4009312"/>
          </a:xfrm>
          <a:prstGeom prst="rect">
            <a:avLst/>
          </a:prstGeom>
        </p:spPr>
      </p:pic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1ED92321-8340-449A-8899-DC78DE4C36DE}"/>
              </a:ext>
            </a:extLst>
          </p:cNvPr>
          <p:cNvCxnSpPr/>
          <p:nvPr/>
        </p:nvCxnSpPr>
        <p:spPr>
          <a:xfrm>
            <a:off x="6096000" y="1870745"/>
            <a:ext cx="0" cy="414416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Textfeld 8">
            <a:extLst>
              <a:ext uri="{FF2B5EF4-FFF2-40B4-BE49-F238E27FC236}">
                <a16:creationId xmlns:a16="http://schemas.microsoft.com/office/drawing/2014/main" id="{367A087A-E306-493F-880D-BD9E3BA58FEA}"/>
              </a:ext>
            </a:extLst>
          </p:cNvPr>
          <p:cNvSpPr txBox="1"/>
          <p:nvPr/>
        </p:nvSpPr>
        <p:spPr>
          <a:xfrm>
            <a:off x="501296" y="6047803"/>
            <a:ext cx="50018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Christopher </a:t>
            </a:r>
            <a:r>
              <a:rPr lang="en-US" sz="1000" dirty="0" err="1"/>
              <a:t>Carr</a:t>
            </a:r>
            <a:r>
              <a:rPr lang="en-US" sz="1000" dirty="0"/>
              <a:t>, Eva </a:t>
            </a:r>
            <a:r>
              <a:rPr lang="en-US" sz="1000" dirty="0" err="1"/>
              <a:t>Wallstöm</a:t>
            </a:r>
            <a:r>
              <a:rPr lang="en-US" sz="1000" dirty="0"/>
              <a:t>, Theoretical aspects of self-stratification (1996)</a:t>
            </a:r>
          </a:p>
          <a:p>
            <a:pPr algn="ctr"/>
            <a:r>
              <a:rPr lang="en-US" sz="1000" dirty="0"/>
              <a:t>https://doi.org/10.1016/0300-9440(95)00594-3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5658506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ABC26B1-83E6-4048-9FAA-68B7BD16A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>
                <a:solidFill>
                  <a:srgbClr val="0065BD"/>
                </a:solidFill>
              </a:rPr>
              <a:t>The </a:t>
            </a:r>
            <a:r>
              <a:rPr lang="de-DE" b="1" dirty="0" err="1">
                <a:solidFill>
                  <a:srgbClr val="0065BD"/>
                </a:solidFill>
              </a:rPr>
              <a:t>surface</a:t>
            </a:r>
            <a:r>
              <a:rPr lang="de-DE" b="1" dirty="0">
                <a:solidFill>
                  <a:srgbClr val="0065BD"/>
                </a:solidFill>
              </a:rPr>
              <a:t> </a:t>
            </a:r>
            <a:r>
              <a:rPr lang="de-DE" b="1" dirty="0" err="1">
                <a:solidFill>
                  <a:srgbClr val="0065BD"/>
                </a:solidFill>
              </a:rPr>
              <a:t>energy</a:t>
            </a:r>
            <a:r>
              <a:rPr lang="de-DE" b="1" dirty="0">
                <a:solidFill>
                  <a:srgbClr val="0065BD"/>
                </a:solidFill>
              </a:rPr>
              <a:t> </a:t>
            </a:r>
            <a:r>
              <a:rPr lang="de-DE" b="1" dirty="0" err="1">
                <a:solidFill>
                  <a:srgbClr val="0065BD"/>
                </a:solidFill>
              </a:rPr>
              <a:t>based</a:t>
            </a:r>
            <a:r>
              <a:rPr lang="de-DE" b="1" dirty="0">
                <a:solidFill>
                  <a:srgbClr val="0065BD"/>
                </a:solidFill>
              </a:rPr>
              <a:t> </a:t>
            </a:r>
            <a:r>
              <a:rPr lang="de-DE" b="1" dirty="0" err="1">
                <a:solidFill>
                  <a:srgbClr val="0065BD"/>
                </a:solidFill>
              </a:rPr>
              <a:t>model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E34F9ABE-68EF-4EA9-BCB1-A8C0515CE57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DE" dirty="0">
                    <a:ea typeface="Cambria Math" panose="02040503050406030204" pitchFamily="18" charset="0"/>
                  </a:rPr>
                  <a:t>Possibility </a:t>
                </a:r>
                <a:r>
                  <a:rPr lang="de-DE" dirty="0" err="1">
                    <a:ea typeface="Cambria Math" panose="02040503050406030204" pitchFamily="18" charset="0"/>
                  </a:rPr>
                  <a:t>to</a:t>
                </a:r>
                <a:r>
                  <a:rPr lang="de-DE" dirty="0">
                    <a:ea typeface="Cambria Math" panose="02040503050406030204" pitchFamily="18" charset="0"/>
                  </a:rPr>
                  <a:t> </a:t>
                </a:r>
                <a:r>
                  <a:rPr lang="de-DE" dirty="0" err="1">
                    <a:ea typeface="Cambria Math" panose="02040503050406030204" pitchFamily="18" charset="0"/>
                  </a:rPr>
                  <a:t>estimate</a:t>
                </a:r>
                <a:r>
                  <a:rPr lang="de-DE" dirty="0">
                    <a:ea typeface="Cambria Math" panose="02040503050406030204" pitchFamily="18" charset="0"/>
                  </a:rPr>
                  <a:t> </a:t>
                </a:r>
                <a:r>
                  <a:rPr lang="de-DE" dirty="0" err="1">
                    <a:ea typeface="Cambria Math" panose="02040503050406030204" pitchFamily="18" charset="0"/>
                  </a:rPr>
                  <a:t>interfacial</a:t>
                </a:r>
                <a:r>
                  <a:rPr lang="de-DE" dirty="0">
                    <a:ea typeface="Cambria Math" panose="02040503050406030204" pitchFamily="18" charset="0"/>
                  </a:rPr>
                  <a:t> </a:t>
                </a:r>
                <a:r>
                  <a:rPr lang="de-DE" dirty="0" err="1">
                    <a:ea typeface="Cambria Math" panose="02040503050406030204" pitchFamily="18" charset="0"/>
                  </a:rPr>
                  <a:t>surface</a:t>
                </a:r>
                <a:r>
                  <a:rPr lang="de-DE" dirty="0">
                    <a:ea typeface="Cambria Math" panose="02040503050406030204" pitchFamily="18" charset="0"/>
                  </a:rPr>
                  <a:t> </a:t>
                </a:r>
                <a:r>
                  <a:rPr lang="de-DE" dirty="0" err="1">
                    <a:ea typeface="Cambria Math" panose="02040503050406030204" pitchFamily="18" charset="0"/>
                  </a:rPr>
                  <a:t>tension</a:t>
                </a:r>
                <a:r>
                  <a:rPr lang="de-DE" dirty="0">
                    <a:ea typeface="Cambria Math" panose="02040503050406030204" pitchFamily="18" charset="0"/>
                  </a:rPr>
                  <a:t> </a:t>
                </a:r>
                <a:r>
                  <a:rPr lang="de-DE" dirty="0" err="1">
                    <a:ea typeface="Cambria Math" panose="02040503050406030204" pitchFamily="18" charset="0"/>
                  </a:rPr>
                  <a:t>from</a:t>
                </a:r>
                <a:r>
                  <a:rPr lang="de-DE" dirty="0">
                    <a:ea typeface="Cambria Math" panose="02040503050406030204" pitchFamily="18" charset="0"/>
                  </a:rPr>
                  <a:t> </a:t>
                </a:r>
                <a:r>
                  <a:rPr lang="de-DE" dirty="0" err="1">
                    <a:ea typeface="Cambria Math" panose="02040503050406030204" pitchFamily="18" charset="0"/>
                  </a:rPr>
                  <a:t>surface</a:t>
                </a:r>
                <a:r>
                  <a:rPr lang="de-DE" dirty="0">
                    <a:ea typeface="Cambria Math" panose="02040503050406030204" pitchFamily="18" charset="0"/>
                  </a:rPr>
                  <a:t> </a:t>
                </a:r>
                <a:r>
                  <a:rPr lang="de-DE" dirty="0" err="1">
                    <a:ea typeface="Cambria Math" panose="02040503050406030204" pitchFamily="18" charset="0"/>
                  </a:rPr>
                  <a:t>energies</a:t>
                </a:r>
                <a:r>
                  <a:rPr lang="de-DE" dirty="0">
                    <a:ea typeface="Cambria Math" panose="02040503050406030204" pitchFamily="18" charset="0"/>
                  </a:rPr>
                  <a:t>:</a:t>
                </a:r>
              </a:p>
              <a:p>
                <a:pPr marL="0" indent="0">
                  <a:buNone/>
                </a:pPr>
                <a:endParaRPr lang="de-DE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sSubSup>
                            <m:sSubSup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sup>
                          </m:sSubSup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sSubSup>
                            <m:sSubSup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sup>
                          </m:sSubSup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sup>
                          </m:sSubSup>
                        </m:den>
                      </m:f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4⋅</m:t>
                          </m:r>
                          <m:sSubSup>
                            <m:sSubSupPr>
                              <m:ctrlP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sup>
                          </m:sSubSup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sSubSup>
                            <m:sSubSupPr>
                              <m:ctrlP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sup>
                          </m:sSubSup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de-DE" dirty="0"/>
              </a:p>
              <a:p>
                <a:pPr marL="0" indent="0">
                  <a:buNone/>
                </a:pPr>
                <a:endParaRPr lang="de-DE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</m:t>
                        </m:r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bSup>
                  </m:oMath>
                </a14:m>
                <a:r>
                  <a:rPr lang="de-DE" dirty="0"/>
                  <a:t>: </a:t>
                </a:r>
                <a:r>
                  <a:rPr lang="de-DE" dirty="0" err="1"/>
                  <a:t>dispersive</a:t>
                </a:r>
                <a:r>
                  <a:rPr lang="de-DE" dirty="0"/>
                  <a:t> component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surface</a:t>
                </a:r>
                <a:r>
                  <a:rPr lang="de-DE" dirty="0"/>
                  <a:t> </a:t>
                </a:r>
                <a:r>
                  <a:rPr lang="de-DE" dirty="0" err="1"/>
                  <a:t>free</a:t>
                </a:r>
                <a:r>
                  <a:rPr lang="de-DE" dirty="0"/>
                  <a:t> </a:t>
                </a:r>
                <a:r>
                  <a:rPr lang="de-DE" dirty="0" err="1"/>
                  <a:t>energy</a:t>
                </a:r>
                <a:endParaRPr lang="de-DE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de-DE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</m:t>
                        </m:r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p>
                    </m:sSubSup>
                  </m:oMath>
                </a14:m>
                <a:r>
                  <a:rPr lang="de-DE" dirty="0"/>
                  <a:t>: polar </a:t>
                </a:r>
                <a:r>
                  <a:rPr lang="de-DE" dirty="0" err="1"/>
                  <a:t>component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surface</a:t>
                </a:r>
                <a:r>
                  <a:rPr lang="de-DE" dirty="0"/>
                  <a:t> </a:t>
                </a:r>
                <a:r>
                  <a:rPr lang="de-DE" dirty="0" err="1"/>
                  <a:t>free</a:t>
                </a:r>
                <a:r>
                  <a:rPr lang="de-DE" dirty="0"/>
                  <a:t> </a:t>
                </a:r>
                <a:r>
                  <a:rPr lang="de-DE" dirty="0" err="1"/>
                  <a:t>energy</a:t>
                </a:r>
                <a:endParaRPr lang="de-DE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E34F9ABE-68EF-4EA9-BCB1-A8C0515CE57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Grafik 3">
            <a:extLst>
              <a:ext uri="{FF2B5EF4-FFF2-40B4-BE49-F238E27FC236}">
                <a16:creationId xmlns:a16="http://schemas.microsoft.com/office/drawing/2014/main" id="{E3318F51-716B-4190-84B7-FDB02C1A4E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4903" y="365125"/>
            <a:ext cx="1415898" cy="702586"/>
          </a:xfrm>
          <a:prstGeom prst="rect">
            <a:avLst/>
          </a:prstGeom>
        </p:spPr>
      </p:pic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3D3FF76-209C-4284-8CCD-E6B47BDC0F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Exploring the Feasibility to make a Paint Battery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38014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D05B48-6BFE-45BE-9D3A-9F620CD18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>
                <a:solidFill>
                  <a:srgbClr val="0065BD"/>
                </a:solidFill>
              </a:rPr>
              <a:t>Motivation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8BEB2A0-3A4B-4FB5-B6E0-CA4B06CC7F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Battery production has many steps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In-situ production often impossible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More steps  more expensive</a:t>
            </a:r>
            <a:endParaRPr lang="en-US" dirty="0"/>
          </a:p>
          <a:p>
            <a:r>
              <a:rPr lang="en-US" dirty="0"/>
              <a:t>a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264F99D8-2A81-4821-BC1A-1FA79C1D89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4903" y="365125"/>
            <a:ext cx="1415898" cy="702586"/>
          </a:xfrm>
          <a:prstGeom prst="rect">
            <a:avLst/>
          </a:prstGeom>
        </p:spPr>
      </p:pic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82F4E57-F18C-4784-9340-B5A0822621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Exploring the Feasibility to make a Paint Battery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300983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fik 16">
            <a:extLst>
              <a:ext uri="{FF2B5EF4-FFF2-40B4-BE49-F238E27FC236}">
                <a16:creationId xmlns:a16="http://schemas.microsoft.com/office/drawing/2014/main" id="{DF2669B0-0D72-417E-9797-0FABC5688E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3756" y="1999739"/>
            <a:ext cx="7128308" cy="481993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B2D4202F-46B5-4D45-9D06-E8431E231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 err="1">
                <a:solidFill>
                  <a:srgbClr val="0065BD"/>
                </a:solidFill>
              </a:rPr>
              <a:t>Battery</a:t>
            </a:r>
            <a:r>
              <a:rPr lang="de-DE" b="1" dirty="0">
                <a:solidFill>
                  <a:srgbClr val="0065BD"/>
                </a:solidFill>
              </a:rPr>
              <a:t> </a:t>
            </a:r>
            <a:r>
              <a:rPr lang="de-DE" b="1" dirty="0" err="1">
                <a:solidFill>
                  <a:srgbClr val="0065BD"/>
                </a:solidFill>
              </a:rPr>
              <a:t>with</a:t>
            </a:r>
            <a:r>
              <a:rPr lang="de-DE" b="1" dirty="0">
                <a:solidFill>
                  <a:srgbClr val="0065BD"/>
                </a:solidFill>
              </a:rPr>
              <a:t> </a:t>
            </a:r>
            <a:r>
              <a:rPr lang="de-DE" b="1" dirty="0" err="1">
                <a:solidFill>
                  <a:srgbClr val="0065BD"/>
                </a:solidFill>
              </a:rPr>
              <a:t>two</a:t>
            </a:r>
            <a:r>
              <a:rPr lang="de-DE" b="1" dirty="0">
                <a:solidFill>
                  <a:srgbClr val="0065BD"/>
                </a:solidFill>
              </a:rPr>
              <a:t> </a:t>
            </a:r>
            <a:r>
              <a:rPr lang="de-DE" b="1" dirty="0" err="1">
                <a:solidFill>
                  <a:srgbClr val="0065BD"/>
                </a:solidFill>
              </a:rPr>
              <a:t>layer</a:t>
            </a:r>
            <a:r>
              <a:rPr lang="de-DE" b="1" dirty="0">
                <a:solidFill>
                  <a:srgbClr val="0065BD"/>
                </a:solidFill>
              </a:rPr>
              <a:t> </a:t>
            </a:r>
            <a:r>
              <a:rPr lang="de-DE" b="1" dirty="0" err="1">
                <a:solidFill>
                  <a:srgbClr val="0065BD"/>
                </a:solidFill>
              </a:rPr>
              <a:t>stratification</a:t>
            </a:r>
            <a:endParaRPr lang="de-DE" b="1" dirty="0">
              <a:solidFill>
                <a:srgbClr val="0065BD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F2CE21F-7018-4E24-8246-C03287028A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815197"/>
          </a:xfrm>
        </p:spPr>
        <p:txBody>
          <a:bodyPr/>
          <a:lstStyle/>
          <a:p>
            <a:r>
              <a:rPr lang="en-US" dirty="0"/>
              <a:t>No stratification signs for PEG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39847726-BC94-4B27-A2AC-CF0ACC5263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4903" y="365125"/>
            <a:ext cx="1415898" cy="702586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6ED4F5A-77E7-4A0C-B054-ADDDB59258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Exploring the Feasibility to make a Paint Battery</a:t>
            </a:r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3E88AE1-0F96-4A0A-8DAB-835FB08DAD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00084" y="2491273"/>
            <a:ext cx="4120139" cy="3575828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6BD148B1-7C29-4C91-A0B8-9E81E1160D5B}"/>
              </a:ext>
            </a:extLst>
          </p:cNvPr>
          <p:cNvSpPr/>
          <p:nvPr/>
        </p:nvSpPr>
        <p:spPr>
          <a:xfrm>
            <a:off x="9613784" y="4306470"/>
            <a:ext cx="1946246" cy="178711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954037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>
            <a:extLst>
              <a:ext uri="{FF2B5EF4-FFF2-40B4-BE49-F238E27FC236}">
                <a16:creationId xmlns:a16="http://schemas.microsoft.com/office/drawing/2014/main" id="{3EC93279-CD24-4545-A0A1-52F656198A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1350" y="1832527"/>
            <a:ext cx="6568750" cy="502872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B2D4202F-46B5-4D45-9D06-E8431E231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 err="1">
                <a:solidFill>
                  <a:srgbClr val="0065BD"/>
                </a:solidFill>
              </a:rPr>
              <a:t>Battery</a:t>
            </a:r>
            <a:r>
              <a:rPr lang="de-DE" b="1" dirty="0">
                <a:solidFill>
                  <a:srgbClr val="0065BD"/>
                </a:solidFill>
              </a:rPr>
              <a:t> </a:t>
            </a:r>
            <a:r>
              <a:rPr lang="de-DE" b="1" dirty="0" err="1">
                <a:solidFill>
                  <a:srgbClr val="0065BD"/>
                </a:solidFill>
              </a:rPr>
              <a:t>with</a:t>
            </a:r>
            <a:r>
              <a:rPr lang="de-DE" b="1" dirty="0">
                <a:solidFill>
                  <a:srgbClr val="0065BD"/>
                </a:solidFill>
              </a:rPr>
              <a:t> </a:t>
            </a:r>
            <a:r>
              <a:rPr lang="de-DE" b="1" dirty="0" err="1">
                <a:solidFill>
                  <a:srgbClr val="0065BD"/>
                </a:solidFill>
              </a:rPr>
              <a:t>two</a:t>
            </a:r>
            <a:r>
              <a:rPr lang="de-DE" b="1" dirty="0">
                <a:solidFill>
                  <a:srgbClr val="0065BD"/>
                </a:solidFill>
              </a:rPr>
              <a:t> </a:t>
            </a:r>
            <a:r>
              <a:rPr lang="de-DE" b="1" dirty="0" err="1">
                <a:solidFill>
                  <a:srgbClr val="0065BD"/>
                </a:solidFill>
              </a:rPr>
              <a:t>layer</a:t>
            </a:r>
            <a:r>
              <a:rPr lang="de-DE" b="1" dirty="0">
                <a:solidFill>
                  <a:srgbClr val="0065BD"/>
                </a:solidFill>
              </a:rPr>
              <a:t> </a:t>
            </a:r>
            <a:r>
              <a:rPr lang="de-DE" b="1" dirty="0" err="1">
                <a:solidFill>
                  <a:srgbClr val="0065BD"/>
                </a:solidFill>
              </a:rPr>
              <a:t>stratification</a:t>
            </a:r>
            <a:endParaRPr lang="de-DE" b="1" dirty="0">
              <a:solidFill>
                <a:srgbClr val="0065BD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F2CE21F-7018-4E24-8246-C03287028A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815197"/>
          </a:xfrm>
        </p:spPr>
        <p:txBody>
          <a:bodyPr/>
          <a:lstStyle/>
          <a:p>
            <a:r>
              <a:rPr lang="en-US" dirty="0"/>
              <a:t>Stratification of Polyaniline + PVA on Aluminum foil?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39847726-BC94-4B27-A2AC-CF0ACC5263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4903" y="365125"/>
            <a:ext cx="1415898" cy="702586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6ED4F5A-77E7-4A0C-B054-ADDDB59258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Exploring the Feasibility to make a Paint Battery</a:t>
            </a:r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9B957BEA-CB22-4946-B25A-284D2EE843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36899" y="2617590"/>
            <a:ext cx="3696008" cy="3207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5157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D4202F-46B5-4D45-9D06-E8431E231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 err="1">
                <a:solidFill>
                  <a:srgbClr val="0065BD"/>
                </a:solidFill>
              </a:rPr>
              <a:t>Battery</a:t>
            </a:r>
            <a:r>
              <a:rPr lang="de-DE" b="1" dirty="0">
                <a:solidFill>
                  <a:srgbClr val="0065BD"/>
                </a:solidFill>
              </a:rPr>
              <a:t> </a:t>
            </a:r>
            <a:r>
              <a:rPr lang="de-DE" b="1" dirty="0" err="1">
                <a:solidFill>
                  <a:srgbClr val="0065BD"/>
                </a:solidFill>
              </a:rPr>
              <a:t>with</a:t>
            </a:r>
            <a:r>
              <a:rPr lang="de-DE" b="1" dirty="0">
                <a:solidFill>
                  <a:srgbClr val="0065BD"/>
                </a:solidFill>
              </a:rPr>
              <a:t> </a:t>
            </a:r>
            <a:r>
              <a:rPr lang="de-DE" b="1" dirty="0" err="1">
                <a:solidFill>
                  <a:srgbClr val="0065BD"/>
                </a:solidFill>
              </a:rPr>
              <a:t>two</a:t>
            </a:r>
            <a:r>
              <a:rPr lang="de-DE" b="1" dirty="0">
                <a:solidFill>
                  <a:srgbClr val="0065BD"/>
                </a:solidFill>
              </a:rPr>
              <a:t> </a:t>
            </a:r>
            <a:r>
              <a:rPr lang="de-DE" b="1" dirty="0" err="1">
                <a:solidFill>
                  <a:srgbClr val="0065BD"/>
                </a:solidFill>
              </a:rPr>
              <a:t>layer</a:t>
            </a:r>
            <a:r>
              <a:rPr lang="de-DE" b="1" dirty="0">
                <a:solidFill>
                  <a:srgbClr val="0065BD"/>
                </a:solidFill>
              </a:rPr>
              <a:t> </a:t>
            </a:r>
            <a:r>
              <a:rPr lang="de-DE" b="1" dirty="0" err="1">
                <a:solidFill>
                  <a:srgbClr val="0065BD"/>
                </a:solidFill>
              </a:rPr>
              <a:t>stratification</a:t>
            </a:r>
            <a:endParaRPr lang="de-DE" b="1" dirty="0">
              <a:solidFill>
                <a:srgbClr val="0065BD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F2CE21F-7018-4E24-8246-C03287028A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289655"/>
          </a:xfrm>
        </p:spPr>
        <p:txBody>
          <a:bodyPr>
            <a:normAutofit/>
          </a:bodyPr>
          <a:lstStyle/>
          <a:p>
            <a:r>
              <a:rPr lang="en-US" dirty="0"/>
              <a:t>Big problem: how to add third layer beneath the coating?</a:t>
            </a:r>
            <a:endParaRPr lang="en-US" baseline="30000" dirty="0"/>
          </a:p>
          <a:p>
            <a:r>
              <a:rPr lang="en-US" dirty="0"/>
              <a:t>Using a zinc surface as anode and Zinc Perchlorate as conducting salt</a:t>
            </a:r>
          </a:p>
          <a:p>
            <a:r>
              <a:rPr lang="en-US" dirty="0"/>
              <a:t>Difficulties:</a:t>
            </a:r>
          </a:p>
          <a:p>
            <a:pPr lvl="1"/>
            <a:r>
              <a:rPr lang="en-US" dirty="0"/>
              <a:t>Zinc has different surface energy than Aluminum</a:t>
            </a:r>
          </a:p>
          <a:p>
            <a:pPr lvl="1"/>
            <a:r>
              <a:rPr lang="en-US" dirty="0"/>
              <a:t>Zn</a:t>
            </a:r>
            <a:r>
              <a:rPr lang="en-US" baseline="30000" dirty="0"/>
              <a:t>2+ </a:t>
            </a:r>
            <a:r>
              <a:rPr lang="en-US" dirty="0"/>
              <a:t>/Cl</a:t>
            </a:r>
            <a:r>
              <a:rPr lang="en-US" sz="2800" baseline="30000" dirty="0"/>
              <a:t>-</a:t>
            </a:r>
            <a:r>
              <a:rPr lang="en-US" baseline="30000" dirty="0"/>
              <a:t> </a:t>
            </a:r>
            <a:r>
              <a:rPr lang="en-US" dirty="0"/>
              <a:t>instead of Na</a:t>
            </a:r>
            <a:r>
              <a:rPr lang="en-US" baseline="30000" dirty="0"/>
              <a:t>+ </a:t>
            </a:r>
            <a:r>
              <a:rPr lang="en-US" dirty="0"/>
              <a:t>ions</a:t>
            </a:r>
            <a:endParaRPr lang="en-US" baseline="30000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39847726-BC94-4B27-A2AC-CF0ACC5263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4903" y="365125"/>
            <a:ext cx="1415898" cy="702586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6ED4F5A-77E7-4A0C-B054-ADDDB59258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Exploring the Feasibility to make a Paint Battery</a:t>
            </a:r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2E363A71-7A35-4966-8D6A-38E1F83D3C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76" b="7307"/>
          <a:stretch/>
        </p:blipFill>
        <p:spPr>
          <a:xfrm>
            <a:off x="2531036" y="4115280"/>
            <a:ext cx="7129928" cy="2304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2631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D4202F-46B5-4D45-9D06-E8431E231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 err="1">
                <a:solidFill>
                  <a:srgbClr val="0065BD"/>
                </a:solidFill>
              </a:rPr>
              <a:t>Battery</a:t>
            </a:r>
            <a:r>
              <a:rPr lang="de-DE" b="1" dirty="0">
                <a:solidFill>
                  <a:srgbClr val="0065BD"/>
                </a:solidFill>
              </a:rPr>
              <a:t> </a:t>
            </a:r>
            <a:r>
              <a:rPr lang="de-DE" b="1" dirty="0" err="1">
                <a:solidFill>
                  <a:srgbClr val="0065BD"/>
                </a:solidFill>
              </a:rPr>
              <a:t>with</a:t>
            </a:r>
            <a:r>
              <a:rPr lang="de-DE" b="1" dirty="0">
                <a:solidFill>
                  <a:srgbClr val="0065BD"/>
                </a:solidFill>
              </a:rPr>
              <a:t> </a:t>
            </a:r>
            <a:r>
              <a:rPr lang="de-DE" b="1" dirty="0" err="1">
                <a:solidFill>
                  <a:srgbClr val="0065BD"/>
                </a:solidFill>
              </a:rPr>
              <a:t>two</a:t>
            </a:r>
            <a:r>
              <a:rPr lang="de-DE" b="1" dirty="0">
                <a:solidFill>
                  <a:srgbClr val="0065BD"/>
                </a:solidFill>
              </a:rPr>
              <a:t> </a:t>
            </a:r>
            <a:r>
              <a:rPr lang="de-DE" b="1" dirty="0" err="1">
                <a:solidFill>
                  <a:srgbClr val="0065BD"/>
                </a:solidFill>
              </a:rPr>
              <a:t>layer</a:t>
            </a:r>
            <a:r>
              <a:rPr lang="de-DE" b="1" dirty="0">
                <a:solidFill>
                  <a:srgbClr val="0065BD"/>
                </a:solidFill>
              </a:rPr>
              <a:t> </a:t>
            </a:r>
            <a:r>
              <a:rPr lang="de-DE" b="1" dirty="0" err="1">
                <a:solidFill>
                  <a:srgbClr val="0065BD"/>
                </a:solidFill>
              </a:rPr>
              <a:t>stratification</a:t>
            </a:r>
            <a:endParaRPr lang="de-DE" b="1" dirty="0">
              <a:solidFill>
                <a:srgbClr val="0065BD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F2CE21F-7018-4E24-8246-C03287028A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289655"/>
          </a:xfrm>
        </p:spPr>
        <p:txBody>
          <a:bodyPr>
            <a:normAutofit/>
          </a:bodyPr>
          <a:lstStyle/>
          <a:p>
            <a:r>
              <a:rPr lang="en-US" dirty="0"/>
              <a:t>First test with copper current collector gave a voltage of ~0.6V</a:t>
            </a:r>
          </a:p>
          <a:p>
            <a:pPr marL="0" indent="0">
              <a:buNone/>
            </a:pPr>
            <a:r>
              <a:rPr lang="en-US" baseline="30000" dirty="0"/>
              <a:t>    (Reaction directly between zinc ions and copper foil?)</a:t>
            </a:r>
          </a:p>
          <a:p>
            <a:endParaRPr lang="en-US" baseline="30000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39847726-BC94-4B27-A2AC-CF0ACC5263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4903" y="365125"/>
            <a:ext cx="1415898" cy="702586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6ED4F5A-77E7-4A0C-B054-ADDDB59258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Exploring the Feasibility to make a Paint Battery</a:t>
            </a:r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2E363A71-7A35-4966-8D6A-38E1F83D3C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12" b="2951"/>
          <a:stretch/>
        </p:blipFill>
        <p:spPr>
          <a:xfrm>
            <a:off x="2531036" y="3644712"/>
            <a:ext cx="7129928" cy="2711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9680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D4202F-46B5-4D45-9D06-E8431E231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>
                <a:solidFill>
                  <a:srgbClr val="0065BD"/>
                </a:solidFill>
              </a:rPr>
              <a:t>Manual </a:t>
            </a:r>
            <a:r>
              <a:rPr lang="de-DE" b="1" dirty="0" err="1">
                <a:solidFill>
                  <a:srgbClr val="0065BD"/>
                </a:solidFill>
              </a:rPr>
              <a:t>zinc</a:t>
            </a:r>
            <a:r>
              <a:rPr lang="de-DE" b="1" dirty="0">
                <a:solidFill>
                  <a:srgbClr val="0065BD"/>
                </a:solidFill>
              </a:rPr>
              <a:t> </a:t>
            </a:r>
            <a:r>
              <a:rPr lang="de-DE" b="1" dirty="0" err="1">
                <a:solidFill>
                  <a:srgbClr val="0065BD"/>
                </a:solidFill>
              </a:rPr>
              <a:t>battery</a:t>
            </a:r>
            <a:endParaRPr lang="de-DE" b="1" dirty="0">
              <a:solidFill>
                <a:srgbClr val="0065BD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F2CE21F-7018-4E24-8246-C03287028A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289655"/>
          </a:xfrm>
        </p:spPr>
        <p:txBody>
          <a:bodyPr>
            <a:normAutofit/>
          </a:bodyPr>
          <a:lstStyle/>
          <a:p>
            <a:r>
              <a:rPr lang="en-US" dirty="0"/>
              <a:t>PVA easily solvable in NMP</a:t>
            </a:r>
            <a:endParaRPr lang="en-US" baseline="30000" dirty="0"/>
          </a:p>
          <a:p>
            <a:pPr marL="0" indent="0">
              <a:buNone/>
            </a:pPr>
            <a:r>
              <a:rPr lang="en-US" dirty="0" err="1"/>
              <a:t>Spincoating</a:t>
            </a:r>
            <a:r>
              <a:rPr lang="en-US" dirty="0"/>
              <a:t> of PANI on top of PVA not possible</a:t>
            </a:r>
          </a:p>
          <a:p>
            <a:r>
              <a:rPr lang="en-US" dirty="0"/>
              <a:t>Building the battery bottom up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39847726-BC94-4B27-A2AC-CF0ACC5263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4903" y="365125"/>
            <a:ext cx="1415898" cy="702586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6ED4F5A-77E7-4A0C-B054-ADDDB59258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Exploring the Feasibility to make a Paint Battery</a:t>
            </a:r>
            <a:endParaRPr lang="de-DE"/>
          </a:p>
        </p:txBody>
      </p:sp>
      <p:pic>
        <p:nvPicPr>
          <p:cNvPr id="7" name="Grafik 6" descr="Ein Bild, das Text enthält.&#10;&#10;Automatisch generierte Beschreibung">
            <a:extLst>
              <a:ext uri="{FF2B5EF4-FFF2-40B4-BE49-F238E27FC236}">
                <a16:creationId xmlns:a16="http://schemas.microsoft.com/office/drawing/2014/main" id="{901E45B9-14F1-4E4E-B712-AD90F4EAD9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0153" y="3620206"/>
            <a:ext cx="6671694" cy="2736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7971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D5EECC15-11EA-412B-8EB9-B38E80B3FB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0043" y="4194495"/>
            <a:ext cx="3731033" cy="2575224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B2D4202F-46B5-4D45-9D06-E8431E231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 err="1">
                <a:solidFill>
                  <a:srgbClr val="0065BD"/>
                </a:solidFill>
              </a:rPr>
              <a:t>Ways</a:t>
            </a:r>
            <a:r>
              <a:rPr lang="de-DE" b="1" dirty="0">
                <a:solidFill>
                  <a:srgbClr val="0065BD"/>
                </a:solidFill>
              </a:rPr>
              <a:t> </a:t>
            </a:r>
            <a:r>
              <a:rPr lang="de-DE" b="1" dirty="0" err="1">
                <a:solidFill>
                  <a:srgbClr val="0065BD"/>
                </a:solidFill>
              </a:rPr>
              <a:t>to</a:t>
            </a:r>
            <a:r>
              <a:rPr lang="de-DE" b="1" dirty="0">
                <a:solidFill>
                  <a:srgbClr val="0065BD"/>
                </a:solidFill>
              </a:rPr>
              <a:t> do </a:t>
            </a:r>
            <a:r>
              <a:rPr lang="de-DE" b="1" dirty="0" err="1">
                <a:solidFill>
                  <a:srgbClr val="0065BD"/>
                </a:solidFill>
              </a:rPr>
              <a:t>three</a:t>
            </a:r>
            <a:r>
              <a:rPr lang="de-DE" b="1" dirty="0">
                <a:solidFill>
                  <a:srgbClr val="0065BD"/>
                </a:solidFill>
              </a:rPr>
              <a:t> </a:t>
            </a:r>
            <a:r>
              <a:rPr lang="de-DE" b="1" dirty="0" err="1">
                <a:solidFill>
                  <a:srgbClr val="0065BD"/>
                </a:solidFill>
              </a:rPr>
              <a:t>layer</a:t>
            </a:r>
            <a:r>
              <a:rPr lang="de-DE" b="1" dirty="0">
                <a:solidFill>
                  <a:srgbClr val="0065BD"/>
                </a:solidFill>
              </a:rPr>
              <a:t> </a:t>
            </a:r>
            <a:r>
              <a:rPr lang="de-DE" b="1" dirty="0" err="1">
                <a:solidFill>
                  <a:srgbClr val="0065BD"/>
                </a:solidFill>
              </a:rPr>
              <a:t>stratification</a:t>
            </a:r>
            <a:endParaRPr lang="de-DE" b="1" dirty="0">
              <a:solidFill>
                <a:srgbClr val="0065BD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F2CE21F-7018-4E24-8246-C03287028A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407395"/>
          </a:xfrm>
        </p:spPr>
        <p:txBody>
          <a:bodyPr/>
          <a:lstStyle/>
          <a:p>
            <a:r>
              <a:rPr lang="en-US" dirty="0"/>
              <a:t>Try stratification by free surface energy mechanism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 Not many three-layer stratifications reported in the literature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 Complete &amp; reliable stratification is necessary (short circuits!)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Using a magnetic third component to force stratification</a:t>
            </a:r>
          </a:p>
          <a:p>
            <a:endParaRPr lang="en-US" dirty="0"/>
          </a:p>
          <a:p>
            <a:r>
              <a:rPr lang="en-US" dirty="0"/>
              <a:t>…?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39847726-BC94-4B27-A2AC-CF0ACC5263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4903" y="365125"/>
            <a:ext cx="1415898" cy="702586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6ED4F5A-77E7-4A0C-B054-ADDDB59258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Exploring the Feasibility to make a Paint Battery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789813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ABC26B1-83E6-4048-9FAA-68B7BD16A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>
                <a:solidFill>
                  <a:srgbClr val="0065BD"/>
                </a:solidFill>
              </a:rPr>
              <a:t>Further plan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34F9ABE-68EF-4EA9-BCB1-A8C0515CE5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907748"/>
          </a:xfrm>
        </p:spPr>
        <p:txBody>
          <a:bodyPr/>
          <a:lstStyle/>
          <a:p>
            <a:r>
              <a:rPr lang="de-DE" dirty="0" err="1"/>
              <a:t>Build</a:t>
            </a:r>
            <a:r>
              <a:rPr lang="de-DE" dirty="0"/>
              <a:t> a </a:t>
            </a:r>
            <a:r>
              <a:rPr lang="de-DE" dirty="0" err="1"/>
              <a:t>complete</a:t>
            </a:r>
            <a:r>
              <a:rPr lang="de-DE" dirty="0"/>
              <a:t> </a:t>
            </a:r>
            <a:r>
              <a:rPr lang="de-DE" dirty="0" err="1"/>
              <a:t>working</a:t>
            </a:r>
            <a:r>
              <a:rPr lang="de-DE" dirty="0"/>
              <a:t> </a:t>
            </a:r>
            <a:r>
              <a:rPr lang="de-DE" dirty="0" err="1"/>
              <a:t>manual</a:t>
            </a:r>
            <a:r>
              <a:rPr lang="de-DE" dirty="0"/>
              <a:t> </a:t>
            </a:r>
            <a:r>
              <a:rPr lang="de-DE" dirty="0" err="1"/>
              <a:t>zinc</a:t>
            </a:r>
            <a:r>
              <a:rPr lang="de-DE" dirty="0"/>
              <a:t> </a:t>
            </a:r>
            <a:r>
              <a:rPr lang="de-DE" dirty="0" err="1"/>
              <a:t>based</a:t>
            </a:r>
            <a:r>
              <a:rPr lang="de-DE" dirty="0"/>
              <a:t> </a:t>
            </a:r>
            <a:r>
              <a:rPr lang="de-DE" dirty="0" err="1"/>
              <a:t>battery</a:t>
            </a:r>
            <a:endParaRPr lang="de-DE" dirty="0"/>
          </a:p>
          <a:p>
            <a:r>
              <a:rPr lang="de-DE" dirty="0" err="1"/>
              <a:t>Determine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surface</a:t>
            </a:r>
            <a:r>
              <a:rPr lang="de-DE" dirty="0"/>
              <a:t> </a:t>
            </a:r>
            <a:r>
              <a:rPr lang="de-DE" dirty="0" err="1"/>
              <a:t>free</a:t>
            </a:r>
            <a:r>
              <a:rPr lang="de-DE" dirty="0"/>
              <a:t> </a:t>
            </a:r>
            <a:r>
              <a:rPr lang="de-DE" dirty="0" err="1"/>
              <a:t>energy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coatings</a:t>
            </a:r>
            <a:endParaRPr lang="de-DE" dirty="0"/>
          </a:p>
          <a:p>
            <a:r>
              <a:rPr lang="de-DE" dirty="0"/>
              <a:t>Use </a:t>
            </a:r>
            <a:r>
              <a:rPr lang="de-DE" dirty="0" err="1"/>
              <a:t>elipsomerty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do </a:t>
            </a:r>
            <a:r>
              <a:rPr lang="de-DE" dirty="0" err="1"/>
              <a:t>advanced</a:t>
            </a:r>
            <a:r>
              <a:rPr lang="de-DE" dirty="0"/>
              <a:t> </a:t>
            </a:r>
            <a:r>
              <a:rPr lang="de-DE" dirty="0" err="1"/>
              <a:t>testing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self-stratification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E3318F51-716B-4190-84B7-FDB02C1A4E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4903" y="365125"/>
            <a:ext cx="1415898" cy="702586"/>
          </a:xfrm>
          <a:prstGeom prst="rect">
            <a:avLst/>
          </a:prstGeom>
        </p:spPr>
      </p:pic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B34C047-44F9-403C-B8E7-BD571F48B0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Exploring the Feasibility to make a Paint Battery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327816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D05B48-6BFE-45BE-9D3A-9F620CD18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>
                <a:solidFill>
                  <a:srgbClr val="0065BD"/>
                </a:solidFill>
              </a:rPr>
              <a:t>Final </a:t>
            </a:r>
            <a:r>
              <a:rPr lang="de-DE" b="1" dirty="0" err="1">
                <a:solidFill>
                  <a:srgbClr val="0065BD"/>
                </a:solidFill>
              </a:rPr>
              <a:t>goal</a:t>
            </a:r>
            <a:endParaRPr lang="de-DE" b="1" dirty="0">
              <a:solidFill>
                <a:srgbClr val="0065BD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8BEB2A0-3A4B-4FB5-B6E0-CA4B06CC7F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One paint that produces the three layers of a battery by itself:</a:t>
            </a:r>
          </a:p>
          <a:p>
            <a:pPr lvl="1"/>
            <a:r>
              <a:rPr lang="en-US" dirty="0"/>
              <a:t>cathode</a:t>
            </a:r>
          </a:p>
          <a:p>
            <a:pPr lvl="1"/>
            <a:r>
              <a:rPr lang="en-US" dirty="0"/>
              <a:t>gel electrolyte / </a:t>
            </a:r>
            <a:r>
              <a:rPr lang="en-US" dirty="0" err="1"/>
              <a:t>seperator</a:t>
            </a:r>
            <a:endParaRPr lang="en-US" dirty="0"/>
          </a:p>
          <a:p>
            <a:pPr lvl="1"/>
            <a:r>
              <a:rPr lang="en-US" dirty="0"/>
              <a:t>anode</a:t>
            </a:r>
          </a:p>
          <a:p>
            <a:pPr lvl="1"/>
            <a:endParaRPr lang="en-US" dirty="0"/>
          </a:p>
          <a:p>
            <a:r>
              <a:rPr lang="en-US" dirty="0"/>
              <a:t>“Wall paint that forms a battery”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264F99D8-2A81-4821-BC1A-1FA79C1D89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4903" y="365125"/>
            <a:ext cx="1415898" cy="702586"/>
          </a:xfrm>
          <a:prstGeom prst="rect">
            <a:avLst/>
          </a:prstGeom>
        </p:spPr>
      </p:pic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82F4E57-F18C-4784-9340-B5A0822621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Exploring the Feasibility to make a Paint Battery</a:t>
            </a:r>
            <a:endParaRPr lang="de-DE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EB73A10-CBCE-49C8-BA16-04041F4BE2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5617" y="4099770"/>
            <a:ext cx="3159953" cy="2085570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23945551-DDF7-4933-BF54-3BB72B0A1063}"/>
              </a:ext>
            </a:extLst>
          </p:cNvPr>
          <p:cNvSpPr txBox="1"/>
          <p:nvPr/>
        </p:nvSpPr>
        <p:spPr>
          <a:xfrm>
            <a:off x="7832043" y="6185340"/>
            <a:ext cx="17346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https://www.obi.de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3834296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D05B48-6BFE-45BE-9D3A-9F620CD18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>
                <a:solidFill>
                  <a:srgbClr val="0065BD"/>
                </a:solidFill>
              </a:rPr>
              <a:t>Final </a:t>
            </a:r>
            <a:r>
              <a:rPr lang="de-DE" b="1" dirty="0" err="1">
                <a:solidFill>
                  <a:srgbClr val="0065BD"/>
                </a:solidFill>
              </a:rPr>
              <a:t>goal</a:t>
            </a:r>
            <a:endParaRPr lang="de-DE" b="1" dirty="0">
              <a:solidFill>
                <a:srgbClr val="0065BD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8BEB2A0-3A4B-4FB5-B6E0-CA4B06CC7F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Main material focus: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Polyaniline (PANI)</a:t>
            </a:r>
          </a:p>
          <a:p>
            <a:r>
              <a:rPr lang="en-US" dirty="0">
                <a:solidFill>
                  <a:srgbClr val="00B0F0"/>
                </a:solidFill>
              </a:rPr>
              <a:t>Polyethylene glycol (PEG)</a:t>
            </a:r>
          </a:p>
          <a:p>
            <a:r>
              <a:rPr lang="en-US" dirty="0">
                <a:solidFill>
                  <a:srgbClr val="00B0F0"/>
                </a:solidFill>
              </a:rPr>
              <a:t>Polyvinyl alcohol (PVA)</a:t>
            </a:r>
          </a:p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Alizarin</a:t>
            </a: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N-Methyl-2-pyrrolidone (NMP)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264F99D8-2A81-4821-BC1A-1FA79C1D89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4903" y="365125"/>
            <a:ext cx="1415898" cy="702586"/>
          </a:xfrm>
          <a:prstGeom prst="rect">
            <a:avLst/>
          </a:prstGeom>
        </p:spPr>
      </p:pic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82F4E57-F18C-4784-9340-B5A0822621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Exploring the Feasibility to make a Paint Battery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176579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D05B48-6BFE-45BE-9D3A-9F620CD18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>
                <a:solidFill>
                  <a:srgbClr val="0065BD"/>
                </a:solidFill>
              </a:rPr>
              <a:t>Final </a:t>
            </a:r>
            <a:r>
              <a:rPr lang="de-DE" b="1" dirty="0" err="1">
                <a:solidFill>
                  <a:srgbClr val="0065BD"/>
                </a:solidFill>
              </a:rPr>
              <a:t>goal</a:t>
            </a:r>
            <a:endParaRPr lang="de-DE" b="1" dirty="0">
              <a:solidFill>
                <a:srgbClr val="0065BD"/>
              </a:solidFill>
            </a:endParaRPr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C3713CA3-A244-4C0F-80DF-01F83EA06B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2688002"/>
            <a:ext cx="12191998" cy="2800766"/>
          </a:xfr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52C6207E-080D-47E3-B26D-4CF5981AAA2B}"/>
              </a:ext>
            </a:extLst>
          </p:cNvPr>
          <p:cNvSpPr/>
          <p:nvPr/>
        </p:nvSpPr>
        <p:spPr>
          <a:xfrm>
            <a:off x="4114800" y="2688002"/>
            <a:ext cx="4029075" cy="28007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068C8DA2-B413-4D85-A9C7-8DB90DC26B38}"/>
              </a:ext>
            </a:extLst>
          </p:cNvPr>
          <p:cNvSpPr/>
          <p:nvPr/>
        </p:nvSpPr>
        <p:spPr>
          <a:xfrm>
            <a:off x="8058150" y="2688002"/>
            <a:ext cx="4029075" cy="28007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5C01BB1E-3245-45FE-B708-6EB297A415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4903" y="365125"/>
            <a:ext cx="1415898" cy="702586"/>
          </a:xfrm>
          <a:prstGeom prst="rect">
            <a:avLst/>
          </a:prstGeom>
        </p:spPr>
      </p:pic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A990682E-20AE-46DB-9213-CA1A745FF5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Exploring the Feasibility to make a Paint Battery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22686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87A1C3-18B5-42A2-9ADD-FF9F40D8D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>
                <a:solidFill>
                  <a:srgbClr val="0065BD"/>
                </a:solidFill>
              </a:rPr>
              <a:t>Possible </a:t>
            </a:r>
            <a:r>
              <a:rPr lang="de-DE" b="1" dirty="0" err="1">
                <a:solidFill>
                  <a:srgbClr val="0065BD"/>
                </a:solidFill>
              </a:rPr>
              <a:t>steps</a:t>
            </a:r>
            <a:endParaRPr lang="de-DE" b="1" dirty="0">
              <a:solidFill>
                <a:srgbClr val="0065BD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AA4DCBA-3839-426D-969B-D918FB34BE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9061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Solvability experiments with the components</a:t>
            </a:r>
          </a:p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Simple phase separation experiments</a:t>
            </a:r>
          </a:p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Manually assembled battery using spin-coating etc. for benchmark</a:t>
            </a: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“Hybrid” battery with self-stratification of two layers + one spin-coated layer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Complete battery using self stratification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Further improvements</a:t>
            </a:r>
          </a:p>
          <a:p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r>
              <a:rPr lang="en-US" b="1" dirty="0"/>
              <a:t>Reality: not that straight forward 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981B0C8D-635A-4235-9A6F-191144EA2B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4903" y="365125"/>
            <a:ext cx="1415898" cy="702586"/>
          </a:xfrm>
          <a:prstGeom prst="rect">
            <a:avLst/>
          </a:prstGeom>
        </p:spPr>
      </p:pic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B577EBD-9C9F-4FAB-838D-5B088713A3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Exploring the Feasibility to make a Paint Battery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61987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87A1C3-18B5-42A2-9ADD-FF9F40D8D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>
                <a:solidFill>
                  <a:srgbClr val="0065BD"/>
                </a:solidFill>
              </a:rPr>
              <a:t>Polyaniline </a:t>
            </a:r>
            <a:r>
              <a:rPr lang="de-DE" b="1" dirty="0" err="1">
                <a:solidFill>
                  <a:srgbClr val="0065BD"/>
                </a:solidFill>
              </a:rPr>
              <a:t>reduction</a:t>
            </a:r>
            <a:r>
              <a:rPr lang="de-DE" b="1" dirty="0">
                <a:solidFill>
                  <a:srgbClr val="0065BD"/>
                </a:solidFill>
              </a:rPr>
              <a:t> / </a:t>
            </a:r>
            <a:r>
              <a:rPr lang="de-DE" b="1" dirty="0" err="1">
                <a:solidFill>
                  <a:srgbClr val="0065BD"/>
                </a:solidFill>
              </a:rPr>
              <a:t>oxidation</a:t>
            </a:r>
            <a:endParaRPr lang="de-DE" b="1" dirty="0">
              <a:solidFill>
                <a:srgbClr val="0065BD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981B0C8D-635A-4235-9A6F-191144EA2B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4903" y="365125"/>
            <a:ext cx="1415898" cy="702586"/>
          </a:xfrm>
          <a:prstGeom prst="rect">
            <a:avLst/>
          </a:prstGeom>
        </p:spPr>
      </p:pic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B577EBD-9C9F-4FAB-838D-5B088713A3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Exploring the Feasibility to make a Paint Battery</a:t>
            </a:r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044B639D-1719-461C-B1D4-F30FA43F5A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1923" y="1397642"/>
            <a:ext cx="7016211" cy="4630498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3E8D5B10-A94E-4B34-8D78-2CF7D18F7DDA}"/>
              </a:ext>
            </a:extLst>
          </p:cNvPr>
          <p:cNvSpPr txBox="1"/>
          <p:nvPr/>
        </p:nvSpPr>
        <p:spPr>
          <a:xfrm>
            <a:off x="1432474" y="6163077"/>
            <a:ext cx="93270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Song, Edward &amp; Choi, </a:t>
            </a:r>
            <a:r>
              <a:rPr lang="en-US" sz="1000" dirty="0" err="1"/>
              <a:t>Jin</a:t>
            </a:r>
            <a:r>
              <a:rPr lang="en-US" sz="1000" dirty="0"/>
              <a:t>-Woo. (2013). Conducting Polyaniline Nanowire and Its Applications in </a:t>
            </a:r>
            <a:r>
              <a:rPr lang="en-US" sz="1000" dirty="0" err="1"/>
              <a:t>Chemiresistive</a:t>
            </a:r>
            <a:r>
              <a:rPr lang="en-US" sz="1000" dirty="0"/>
              <a:t> Sensing. Nanomaterials. 3. 498-523. 10.3390/nano3030498. 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34586211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B0768BB-B21B-442B-916C-AEE2541BB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 err="1">
                <a:solidFill>
                  <a:srgbClr val="0065BD"/>
                </a:solidFill>
              </a:rPr>
              <a:t>Solvability</a:t>
            </a:r>
            <a:r>
              <a:rPr lang="de-DE" b="1" dirty="0">
                <a:solidFill>
                  <a:srgbClr val="0065BD"/>
                </a:solidFill>
              </a:rPr>
              <a:t> </a:t>
            </a:r>
            <a:r>
              <a:rPr lang="de-DE" b="1" dirty="0" err="1">
                <a:solidFill>
                  <a:srgbClr val="0065BD"/>
                </a:solidFill>
              </a:rPr>
              <a:t>experiments</a:t>
            </a:r>
            <a:endParaRPr lang="de-DE" b="1" dirty="0">
              <a:solidFill>
                <a:srgbClr val="0065BD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E17C685-B73D-4619-B4F9-8E6939D186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598298" cy="4351338"/>
          </a:xfrm>
        </p:spPr>
        <p:txBody>
          <a:bodyPr/>
          <a:lstStyle/>
          <a:p>
            <a:r>
              <a:rPr lang="en-US" dirty="0"/>
              <a:t>One solvent needed for all three polymers</a:t>
            </a:r>
          </a:p>
          <a:p>
            <a:r>
              <a:rPr lang="en-US" dirty="0"/>
              <a:t>Bottleneck in solvability: PANI</a:t>
            </a:r>
          </a:p>
          <a:p>
            <a:r>
              <a:rPr lang="en-US" dirty="0"/>
              <a:t>Experiment: PANI with different solvents and different treatments</a:t>
            </a:r>
          </a:p>
          <a:p>
            <a:pPr marL="0" indent="0">
              <a:buNone/>
            </a:pPr>
            <a:r>
              <a:rPr lang="en-US" dirty="0"/>
              <a:t>→ NMP as a good candidate</a:t>
            </a:r>
          </a:p>
          <a:p>
            <a:pPr marL="0" indent="0">
              <a:buNone/>
            </a:pPr>
            <a:r>
              <a:rPr lang="en-US" b="1" dirty="0"/>
              <a:t>Solvent has influence on stratification process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Also: PANI with shorter chain length better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4421409-7799-48FA-97CC-4F4D92BB64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4903" y="365125"/>
            <a:ext cx="1415898" cy="702586"/>
          </a:xfrm>
          <a:prstGeom prst="rect">
            <a:avLst/>
          </a:prstGeom>
        </p:spPr>
      </p:pic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A33FFDC-C5DD-4D91-BEBF-4340F51FE7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Exploring the Feasibility to make a Paint Battery</a:t>
            </a:r>
            <a:endParaRPr lang="de-DE"/>
          </a:p>
        </p:txBody>
      </p:sp>
      <p:pic>
        <p:nvPicPr>
          <p:cNvPr id="7" name="Grafik 6" descr="Ein Bild, das Wand, drinnen enthält.&#10;&#10;Automatisch generierte Beschreibung">
            <a:extLst>
              <a:ext uri="{FF2B5EF4-FFF2-40B4-BE49-F238E27FC236}">
                <a16:creationId xmlns:a16="http://schemas.microsoft.com/office/drawing/2014/main" id="{635210E0-3CE4-4323-AB44-350D6988CE6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47" t="12789" r="33125" b="17959"/>
          <a:stretch/>
        </p:blipFill>
        <p:spPr>
          <a:xfrm>
            <a:off x="7436498" y="1961171"/>
            <a:ext cx="4506686" cy="3942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8833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ABC26B1-83E6-4048-9FAA-68B7BD16A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>
                <a:solidFill>
                  <a:srgbClr val="0065BD"/>
                </a:solidFill>
              </a:rPr>
              <a:t>Manual </a:t>
            </a:r>
            <a:r>
              <a:rPr lang="de-DE" b="1" dirty="0" err="1">
                <a:solidFill>
                  <a:srgbClr val="0065BD"/>
                </a:solidFill>
              </a:rPr>
              <a:t>Battery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34F9ABE-68EF-4EA9-BCB1-A8C0515CE5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Creating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layers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battery</a:t>
            </a:r>
            <a:r>
              <a:rPr lang="de-DE" dirty="0"/>
              <a:t> </a:t>
            </a:r>
            <a:r>
              <a:rPr lang="de-DE" dirty="0" err="1"/>
              <a:t>without</a:t>
            </a:r>
            <a:r>
              <a:rPr lang="de-DE" dirty="0"/>
              <a:t> </a:t>
            </a:r>
            <a:r>
              <a:rPr lang="de-DE" dirty="0" err="1"/>
              <a:t>self-stratification</a:t>
            </a:r>
            <a:endParaRPr lang="de-DE" dirty="0"/>
          </a:p>
          <a:p>
            <a:r>
              <a:rPr lang="de-DE" dirty="0" err="1"/>
              <a:t>Using</a:t>
            </a:r>
            <a:r>
              <a:rPr lang="de-DE" dirty="0"/>
              <a:t> well-</a:t>
            </a:r>
            <a:r>
              <a:rPr lang="de-DE" dirty="0" err="1"/>
              <a:t>known</a:t>
            </a:r>
            <a:r>
              <a:rPr lang="de-DE" dirty="0"/>
              <a:t> </a:t>
            </a:r>
            <a:r>
              <a:rPr lang="de-DE" dirty="0" err="1"/>
              <a:t>techniques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battery</a:t>
            </a:r>
            <a:r>
              <a:rPr lang="de-DE" dirty="0"/>
              <a:t> </a:t>
            </a:r>
            <a:r>
              <a:rPr lang="de-DE" dirty="0" err="1"/>
              <a:t>fabrication</a:t>
            </a:r>
            <a:endParaRPr lang="de-DE" dirty="0"/>
          </a:p>
          <a:p>
            <a:pPr marL="0" indent="0">
              <a:buNone/>
            </a:pPr>
            <a:endParaRPr lang="de-DE" dirty="0"/>
          </a:p>
          <a:p>
            <a:pPr>
              <a:buFont typeface="Wingdings" panose="05000000000000000000" pitchFamily="2" charset="2"/>
              <a:buChar char="à"/>
            </a:pPr>
            <a:r>
              <a:rPr lang="de-DE" dirty="0">
                <a:sym typeface="Wingdings" panose="05000000000000000000" pitchFamily="2" charset="2"/>
              </a:rPr>
              <a:t>Benchmark </a:t>
            </a:r>
            <a:r>
              <a:rPr lang="de-DE" dirty="0" err="1">
                <a:sym typeface="Wingdings" panose="05000000000000000000" pitchFamily="2" charset="2"/>
              </a:rPr>
              <a:t>for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the</a:t>
            </a:r>
            <a:r>
              <a:rPr lang="de-DE" dirty="0">
                <a:sym typeface="Wingdings" panose="05000000000000000000" pitchFamily="2" charset="2"/>
              </a:rPr>
              <a:t> final </a:t>
            </a:r>
            <a:r>
              <a:rPr lang="de-DE" dirty="0" err="1">
                <a:sym typeface="Wingdings" panose="05000000000000000000" pitchFamily="2" charset="2"/>
              </a:rPr>
              <a:t>battery</a:t>
            </a:r>
            <a:endParaRPr lang="de-DE" dirty="0">
              <a:sym typeface="Wingdings" panose="05000000000000000000" pitchFamily="2" charset="2"/>
            </a:endParaRPr>
          </a:p>
          <a:p>
            <a:pPr>
              <a:buFont typeface="Wingdings" panose="05000000000000000000" pitchFamily="2" charset="2"/>
              <a:buChar char="à"/>
            </a:pPr>
            <a:r>
              <a:rPr lang="de-DE" dirty="0" err="1">
                <a:sym typeface="Wingdings" panose="05000000000000000000" pitchFamily="2" charset="2"/>
              </a:rPr>
              <a:t>Allows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to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move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stepwise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towards</a:t>
            </a:r>
            <a:r>
              <a:rPr lang="de-DE" dirty="0">
                <a:sym typeface="Wingdings" panose="05000000000000000000" pitchFamily="2" charset="2"/>
              </a:rPr>
              <a:t> a </a:t>
            </a:r>
            <a:r>
              <a:rPr lang="de-DE" dirty="0" err="1">
                <a:sym typeface="Wingdings" panose="05000000000000000000" pitchFamily="2" charset="2"/>
              </a:rPr>
              <a:t>complete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self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stratifying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battery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E3318F51-716B-4190-84B7-FDB02C1A4E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4903" y="365125"/>
            <a:ext cx="1415898" cy="702586"/>
          </a:xfrm>
          <a:prstGeom prst="rect">
            <a:avLst/>
          </a:prstGeom>
        </p:spPr>
      </p:pic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962182E-0323-4600-BBB3-166F9D5876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Exploring the Feasibility to make a Paint Battery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290070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930</Words>
  <Application>Microsoft Office PowerPoint</Application>
  <PresentationFormat>Breitbild</PresentationFormat>
  <Paragraphs>163</Paragraphs>
  <Slides>26</Slides>
  <Notes>0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26</vt:i4>
      </vt:variant>
    </vt:vector>
  </HeadingPairs>
  <TitlesOfParts>
    <vt:vector size="32" baseType="lpstr">
      <vt:lpstr>Arial</vt:lpstr>
      <vt:lpstr>Calibri</vt:lpstr>
      <vt:lpstr>Calibri Light</vt:lpstr>
      <vt:lpstr>Cambria Math</vt:lpstr>
      <vt:lpstr>Wingdings</vt:lpstr>
      <vt:lpstr>Office</vt:lpstr>
      <vt:lpstr>Exploring the Feasibility to make a “Paint Battery”</vt:lpstr>
      <vt:lpstr>Motivation</vt:lpstr>
      <vt:lpstr>Final goal</vt:lpstr>
      <vt:lpstr>Final goal</vt:lpstr>
      <vt:lpstr>Final goal</vt:lpstr>
      <vt:lpstr>Possible steps</vt:lpstr>
      <vt:lpstr>Polyaniline reduction / oxidation</vt:lpstr>
      <vt:lpstr>Solvability experiments</vt:lpstr>
      <vt:lpstr>Manual Battery</vt:lpstr>
      <vt:lpstr>Manual Battery</vt:lpstr>
      <vt:lpstr>Manual Battery</vt:lpstr>
      <vt:lpstr>Manual Battery</vt:lpstr>
      <vt:lpstr>Contact angle measurements</vt:lpstr>
      <vt:lpstr>Contact angle measurements</vt:lpstr>
      <vt:lpstr>Contact angle measurements</vt:lpstr>
      <vt:lpstr>The self-statification process</vt:lpstr>
      <vt:lpstr>The surface energy based model</vt:lpstr>
      <vt:lpstr>The surface energy based model</vt:lpstr>
      <vt:lpstr>The surface energy based model</vt:lpstr>
      <vt:lpstr>Battery with two layer stratification</vt:lpstr>
      <vt:lpstr>Battery with two layer stratification</vt:lpstr>
      <vt:lpstr>Battery with two layer stratification</vt:lpstr>
      <vt:lpstr>Battery with two layer stratification</vt:lpstr>
      <vt:lpstr>Manual zinc battery</vt:lpstr>
      <vt:lpstr>Ways to do three layer stratification</vt:lpstr>
      <vt:lpstr>Further plan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Exploring the Feasibility to make a “Paint Battery”</dc:title>
  <dc:creator>ga27san</dc:creator>
  <cp:lastModifiedBy>ga27san</cp:lastModifiedBy>
  <cp:revision>133</cp:revision>
  <dcterms:created xsi:type="dcterms:W3CDTF">2021-06-18T09:08:27Z</dcterms:created>
  <dcterms:modified xsi:type="dcterms:W3CDTF">2021-07-20T20:28:22Z</dcterms:modified>
</cp:coreProperties>
</file>